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5" r:id="rId1"/>
  </p:sldMasterIdLst>
  <p:notesMasterIdLst>
    <p:notesMasterId r:id="rId19"/>
  </p:notesMasterIdLst>
  <p:sldIdLst>
    <p:sldId id="256" r:id="rId2"/>
    <p:sldId id="354" r:id="rId3"/>
    <p:sldId id="345" r:id="rId4"/>
    <p:sldId id="374" r:id="rId5"/>
    <p:sldId id="375" r:id="rId6"/>
    <p:sldId id="376" r:id="rId7"/>
    <p:sldId id="377" r:id="rId8"/>
    <p:sldId id="379" r:id="rId9"/>
    <p:sldId id="378" r:id="rId10"/>
    <p:sldId id="380" r:id="rId11"/>
    <p:sldId id="382" r:id="rId12"/>
    <p:sldId id="381" r:id="rId13"/>
    <p:sldId id="383" r:id="rId14"/>
    <p:sldId id="384" r:id="rId15"/>
    <p:sldId id="367" r:id="rId16"/>
    <p:sldId id="373" r:id="rId17"/>
    <p:sldId id="33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00"/>
    <a:srgbClr val="FF8585"/>
    <a:srgbClr val="5C070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22" autoAdjust="0"/>
    <p:restoredTop sz="95400" autoAdjust="0"/>
  </p:normalViewPr>
  <p:slideViewPr>
    <p:cSldViewPr snapToGrid="0">
      <p:cViewPr varScale="1">
        <p:scale>
          <a:sx n="85" d="100"/>
          <a:sy n="85" d="100"/>
        </p:scale>
        <p:origin x="78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B5C1F3-E22D-477E-8F3F-7B6423CFD04F}" type="doc">
      <dgm:prSet loTypeId="urn:microsoft.com/office/officeart/2005/8/layout/hProcess9" loCatId="process" qsTypeId="urn:microsoft.com/office/officeart/2005/8/quickstyle/simple1" qsCatId="simple" csTypeId="urn:microsoft.com/office/officeart/2005/8/colors/accent3_1" csCatId="accent3" phldr="1"/>
      <dgm:spPr/>
    </dgm:pt>
    <dgm:pt modelId="{30342A01-E90E-489E-835D-4AC5C79068BE}">
      <dgm:prSet phldrT="[文字]" custT="1"/>
      <dgm:spPr/>
      <dgm:t>
        <a:bodyPr/>
        <a:lstStyle/>
        <a:p>
          <a:r>
            <a:rPr lang="zh-TW" altLang="en-US" sz="24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短期目標</a:t>
          </a:r>
          <a:endParaRPr lang="zh-HK" altLang="en-US" sz="24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683E46D-6AEE-4455-A30F-DFA1E2D8D302}" type="parTrans" cxnId="{FE5CD96F-D781-443B-A9A1-1E378467FE77}">
      <dgm:prSet/>
      <dgm:spPr/>
      <dgm:t>
        <a:bodyPr/>
        <a:lstStyle/>
        <a:p>
          <a:endParaRPr lang="zh-HK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2868021-1D6B-4B49-B208-510475E82B7D}" type="sibTrans" cxnId="{FE5CD96F-D781-443B-A9A1-1E378467FE77}">
      <dgm:prSet/>
      <dgm:spPr/>
      <dgm:t>
        <a:bodyPr/>
        <a:lstStyle/>
        <a:p>
          <a:endParaRPr lang="zh-HK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9F43106-4FFF-41D6-BD57-BDAD48477E29}">
      <dgm:prSet phldrT="[文字]" custT="1"/>
      <dgm:spPr/>
      <dgm:t>
        <a:bodyPr/>
        <a:lstStyle/>
        <a:p>
          <a:r>
            <a:rPr lang="zh-TW" altLang="en-US" sz="24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短期目標</a:t>
          </a:r>
          <a:endParaRPr lang="zh-HK" altLang="en-US" sz="24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846CC20-03C5-4358-826F-C547D4330592}" type="parTrans" cxnId="{445FBC5B-DF9A-4ACC-8E48-F3C5F802F807}">
      <dgm:prSet/>
      <dgm:spPr/>
      <dgm:t>
        <a:bodyPr/>
        <a:lstStyle/>
        <a:p>
          <a:endParaRPr lang="zh-HK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817B269-AD21-4249-9AAA-C89E2963A62E}" type="sibTrans" cxnId="{445FBC5B-DF9A-4ACC-8E48-F3C5F802F807}">
      <dgm:prSet/>
      <dgm:spPr/>
      <dgm:t>
        <a:bodyPr/>
        <a:lstStyle/>
        <a:p>
          <a:endParaRPr lang="zh-HK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08AB2A8-150C-46A7-B365-01BD6F42F397}">
      <dgm:prSet phldrT="[文字]" custT="1"/>
      <dgm:spPr/>
      <dgm:t>
        <a:bodyPr/>
        <a:lstStyle/>
        <a:p>
          <a:r>
            <a:rPr lang="zh-TW" altLang="en-US" sz="24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短期目標</a:t>
          </a:r>
          <a:endParaRPr lang="zh-HK" altLang="en-US" sz="24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CEDC951-8B8F-4118-8C5B-CA4B5BE5B343}" type="parTrans" cxnId="{59094DCD-13C9-4276-973D-EB483D008D31}">
      <dgm:prSet/>
      <dgm:spPr/>
      <dgm:t>
        <a:bodyPr/>
        <a:lstStyle/>
        <a:p>
          <a:endParaRPr lang="zh-HK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317C3FF-EA65-4EF4-8D70-55D46EB73CA0}" type="sibTrans" cxnId="{59094DCD-13C9-4276-973D-EB483D008D31}">
      <dgm:prSet/>
      <dgm:spPr/>
      <dgm:t>
        <a:bodyPr/>
        <a:lstStyle/>
        <a:p>
          <a:endParaRPr lang="zh-HK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1A5D9A7-850C-4647-ABD1-AB1E30DC2F0B}" type="pres">
      <dgm:prSet presAssocID="{0FB5C1F3-E22D-477E-8F3F-7B6423CFD04F}" presName="CompostProcess" presStyleCnt="0">
        <dgm:presLayoutVars>
          <dgm:dir/>
          <dgm:resizeHandles val="exact"/>
        </dgm:presLayoutVars>
      </dgm:prSet>
      <dgm:spPr/>
    </dgm:pt>
    <dgm:pt modelId="{7CDC22A1-0907-4354-817F-3F744855742F}" type="pres">
      <dgm:prSet presAssocID="{0FB5C1F3-E22D-477E-8F3F-7B6423CFD04F}" presName="arrow" presStyleLbl="bgShp" presStyleIdx="0" presStyleCnt="1"/>
      <dgm:spPr/>
    </dgm:pt>
    <dgm:pt modelId="{B6F4102A-135D-4BD5-A302-32FB5C1E4DF5}" type="pres">
      <dgm:prSet presAssocID="{0FB5C1F3-E22D-477E-8F3F-7B6423CFD04F}" presName="linearProcess" presStyleCnt="0"/>
      <dgm:spPr/>
    </dgm:pt>
    <dgm:pt modelId="{49C651DA-AC0B-4F40-835D-5798BAE20DB9}" type="pres">
      <dgm:prSet presAssocID="{30342A01-E90E-489E-835D-4AC5C79068BE}" presName="textNode" presStyleLbl="node1" presStyleIdx="0" presStyleCnt="3" custScaleY="6493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64CC42-4631-4217-9FC6-B555487D6402}" type="pres">
      <dgm:prSet presAssocID="{42868021-1D6B-4B49-B208-510475E82B7D}" presName="sibTrans" presStyleCnt="0"/>
      <dgm:spPr/>
    </dgm:pt>
    <dgm:pt modelId="{7071CD51-CD2E-46EF-9E47-5920777998A6}" type="pres">
      <dgm:prSet presAssocID="{79F43106-4FFF-41D6-BD57-BDAD48477E29}" presName="textNode" presStyleLbl="node1" presStyleIdx="1" presStyleCnt="3" custScaleY="6493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6BE6CBD8-ADEE-48F7-9892-DAE1A2FC9A74}" type="pres">
      <dgm:prSet presAssocID="{0817B269-AD21-4249-9AAA-C89E2963A62E}" presName="sibTrans" presStyleCnt="0"/>
      <dgm:spPr/>
    </dgm:pt>
    <dgm:pt modelId="{B814622F-C63D-4C41-AB6E-06E126494ECF}" type="pres">
      <dgm:prSet presAssocID="{808AB2A8-150C-46A7-B365-01BD6F42F397}" presName="textNode" presStyleLbl="node1" presStyleIdx="2" presStyleCnt="3" custScaleY="6493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7E44E2D9-230A-4FFC-ADF3-6B3966FDF970}" type="presOf" srcId="{30342A01-E90E-489E-835D-4AC5C79068BE}" destId="{49C651DA-AC0B-4F40-835D-5798BAE20DB9}" srcOrd="0" destOrd="0" presId="urn:microsoft.com/office/officeart/2005/8/layout/hProcess9"/>
    <dgm:cxn modelId="{8384C0B7-50C6-42AE-AE34-55922B7819E1}" type="presOf" srcId="{808AB2A8-150C-46A7-B365-01BD6F42F397}" destId="{B814622F-C63D-4C41-AB6E-06E126494ECF}" srcOrd="0" destOrd="0" presId="urn:microsoft.com/office/officeart/2005/8/layout/hProcess9"/>
    <dgm:cxn modelId="{445FBC5B-DF9A-4ACC-8E48-F3C5F802F807}" srcId="{0FB5C1F3-E22D-477E-8F3F-7B6423CFD04F}" destId="{79F43106-4FFF-41D6-BD57-BDAD48477E29}" srcOrd="1" destOrd="0" parTransId="{A846CC20-03C5-4358-826F-C547D4330592}" sibTransId="{0817B269-AD21-4249-9AAA-C89E2963A62E}"/>
    <dgm:cxn modelId="{3C64E23E-431E-4D7E-BFA4-D5F743D2299F}" type="presOf" srcId="{79F43106-4FFF-41D6-BD57-BDAD48477E29}" destId="{7071CD51-CD2E-46EF-9E47-5920777998A6}" srcOrd="0" destOrd="0" presId="urn:microsoft.com/office/officeart/2005/8/layout/hProcess9"/>
    <dgm:cxn modelId="{FE5CD96F-D781-443B-A9A1-1E378467FE77}" srcId="{0FB5C1F3-E22D-477E-8F3F-7B6423CFD04F}" destId="{30342A01-E90E-489E-835D-4AC5C79068BE}" srcOrd="0" destOrd="0" parTransId="{E683E46D-6AEE-4455-A30F-DFA1E2D8D302}" sibTransId="{42868021-1D6B-4B49-B208-510475E82B7D}"/>
    <dgm:cxn modelId="{59094DCD-13C9-4276-973D-EB483D008D31}" srcId="{0FB5C1F3-E22D-477E-8F3F-7B6423CFD04F}" destId="{808AB2A8-150C-46A7-B365-01BD6F42F397}" srcOrd="2" destOrd="0" parTransId="{4CEDC951-8B8F-4118-8C5B-CA4B5BE5B343}" sibTransId="{4317C3FF-EA65-4EF4-8D70-55D46EB73CA0}"/>
    <dgm:cxn modelId="{8367DA0C-C630-4B34-9928-1935A4AD9AE7}" type="presOf" srcId="{0FB5C1F3-E22D-477E-8F3F-7B6423CFD04F}" destId="{B1A5D9A7-850C-4647-ABD1-AB1E30DC2F0B}" srcOrd="0" destOrd="0" presId="urn:microsoft.com/office/officeart/2005/8/layout/hProcess9"/>
    <dgm:cxn modelId="{07DAFF41-F76C-4475-8B1D-998742F5E2B6}" type="presParOf" srcId="{B1A5D9A7-850C-4647-ABD1-AB1E30DC2F0B}" destId="{7CDC22A1-0907-4354-817F-3F744855742F}" srcOrd="0" destOrd="0" presId="urn:microsoft.com/office/officeart/2005/8/layout/hProcess9"/>
    <dgm:cxn modelId="{F33CC226-B681-4DA6-A6E9-87C1F08B292F}" type="presParOf" srcId="{B1A5D9A7-850C-4647-ABD1-AB1E30DC2F0B}" destId="{B6F4102A-135D-4BD5-A302-32FB5C1E4DF5}" srcOrd="1" destOrd="0" presId="urn:microsoft.com/office/officeart/2005/8/layout/hProcess9"/>
    <dgm:cxn modelId="{5254C12D-3DC6-4F1E-BEED-802A470C83D0}" type="presParOf" srcId="{B6F4102A-135D-4BD5-A302-32FB5C1E4DF5}" destId="{49C651DA-AC0B-4F40-835D-5798BAE20DB9}" srcOrd="0" destOrd="0" presId="urn:microsoft.com/office/officeart/2005/8/layout/hProcess9"/>
    <dgm:cxn modelId="{423A0C4C-7D22-40C0-917A-146FCD973AB4}" type="presParOf" srcId="{B6F4102A-135D-4BD5-A302-32FB5C1E4DF5}" destId="{2764CC42-4631-4217-9FC6-B555487D6402}" srcOrd="1" destOrd="0" presId="urn:microsoft.com/office/officeart/2005/8/layout/hProcess9"/>
    <dgm:cxn modelId="{E63A2062-FFD2-49F0-AC6C-8A51C1805B28}" type="presParOf" srcId="{B6F4102A-135D-4BD5-A302-32FB5C1E4DF5}" destId="{7071CD51-CD2E-46EF-9E47-5920777998A6}" srcOrd="2" destOrd="0" presId="urn:microsoft.com/office/officeart/2005/8/layout/hProcess9"/>
    <dgm:cxn modelId="{5969348C-58AF-4CDA-A096-CB95F6F2F07F}" type="presParOf" srcId="{B6F4102A-135D-4BD5-A302-32FB5C1E4DF5}" destId="{6BE6CBD8-ADEE-48F7-9892-DAE1A2FC9A74}" srcOrd="3" destOrd="0" presId="urn:microsoft.com/office/officeart/2005/8/layout/hProcess9"/>
    <dgm:cxn modelId="{4A72432D-87D6-4950-9ED7-310C1D8FA34E}" type="presParOf" srcId="{B6F4102A-135D-4BD5-A302-32FB5C1E4DF5}" destId="{B814622F-C63D-4C41-AB6E-06E126494EC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C22A1-0907-4354-817F-3F744855742F}">
      <dsp:nvSpPr>
        <dsp:cNvPr id="0" name=""/>
        <dsp:cNvSpPr/>
      </dsp:nvSpPr>
      <dsp:spPr>
        <a:xfrm>
          <a:off x="400274" y="0"/>
          <a:ext cx="4536439" cy="3113576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C651DA-AC0B-4F40-835D-5798BAE20DB9}">
      <dsp:nvSpPr>
        <dsp:cNvPr id="0" name=""/>
        <dsp:cNvSpPr/>
      </dsp:nvSpPr>
      <dsp:spPr>
        <a:xfrm>
          <a:off x="0" y="1152446"/>
          <a:ext cx="1601096" cy="8086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短期目標</a:t>
          </a:r>
          <a:endParaRPr lang="zh-HK" altLang="en-US" sz="2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9477" y="1191923"/>
        <a:ext cx="1522142" cy="729728"/>
      </dsp:txXfrm>
    </dsp:sp>
    <dsp:sp modelId="{7071CD51-CD2E-46EF-9E47-5920777998A6}">
      <dsp:nvSpPr>
        <dsp:cNvPr id="0" name=""/>
        <dsp:cNvSpPr/>
      </dsp:nvSpPr>
      <dsp:spPr>
        <a:xfrm>
          <a:off x="1867945" y="1152446"/>
          <a:ext cx="1601096" cy="8086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短期目標</a:t>
          </a:r>
          <a:endParaRPr lang="zh-HK" altLang="en-US" sz="2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907422" y="1191923"/>
        <a:ext cx="1522142" cy="729728"/>
      </dsp:txXfrm>
    </dsp:sp>
    <dsp:sp modelId="{B814622F-C63D-4C41-AB6E-06E126494ECF}">
      <dsp:nvSpPr>
        <dsp:cNvPr id="0" name=""/>
        <dsp:cNvSpPr/>
      </dsp:nvSpPr>
      <dsp:spPr>
        <a:xfrm>
          <a:off x="3735891" y="1152446"/>
          <a:ext cx="1601096" cy="8086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短期目標</a:t>
          </a:r>
          <a:endParaRPr lang="zh-HK" altLang="en-US" sz="2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775368" y="1191923"/>
        <a:ext cx="1522142" cy="729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AE5B5-3B6D-46CA-B265-AC5043CB49D1}" type="datetimeFigureOut">
              <a:rPr lang="en-GB" smtClean="0"/>
              <a:t>04/02/2017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9C903-0BE2-4CF1-8F06-F9C37D868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92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9C903-0BE2-4CF1-8F06-F9C37D868F4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AAB5394-6A6B-428C-809E-5B43CB195A66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83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5621-B0EA-4460-BB46-47BC04441ACC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99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D1CD-F823-4B03-AC06-00335375C072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12C17-011A-4C83-B094-1B54EB9B4AE8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0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D531FEA-62D0-4421-B5DA-5663F58B2BFC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83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912CF-D9D0-4EE6-A4E8-5E0BEBF0145E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441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BBCE-F8EE-45C1-A0F4-EC62DDB6178A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0127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C00D-4A03-4AD5-8721-D28AD4EC978C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7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1E4EE-F53E-47EB-B526-DBF2F81BB09C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09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9C-B268-43BB-96CF-6BA77ADDB306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72303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0B3C5F2-829B-41C4-B666-64559A4CA9C9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150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FE4F872-B91E-4F17-8FB9-EC28385B4DCF}" type="datetime1">
              <a:rPr lang="en-US" smtClean="0"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61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247" y="2232214"/>
            <a:ext cx="9305366" cy="1667435"/>
          </a:xfrm>
        </p:spPr>
        <p:txBody>
          <a:bodyPr>
            <a:normAutofit/>
          </a:bodyPr>
          <a:lstStyle/>
          <a:p>
            <a:pPr algn="ctr"/>
            <a:r>
              <a:rPr lang="zh-TW" altLang="en-US" sz="7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計劃新一年</a:t>
            </a:r>
            <a:endParaRPr lang="en-GB" sz="7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65981"/>
            <a:ext cx="12191999" cy="1333382"/>
          </a:xfrm>
        </p:spPr>
        <p:txBody>
          <a:bodyPr>
            <a:noAutofit/>
          </a:bodyPr>
          <a:lstStyle/>
          <a:p>
            <a:pPr algn="ctr"/>
            <a:r>
              <a:rPr lang="en-US" altLang="ko-KR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主講：</a:t>
            </a:r>
            <a:r>
              <a:rPr lang="en-US" altLang="ko-KR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司徒素雪</a:t>
            </a:r>
            <a:endParaRPr lang="ko-KR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日期：</a:t>
            </a:r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201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7</a:t>
            </a:r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日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21420000">
            <a:off x="4024699" y="5132530"/>
            <a:ext cx="907186" cy="498470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fld>
            <a:endParaRPr 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6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53" y="2571077"/>
            <a:ext cx="2324354" cy="2571900"/>
          </a:xfrm>
          <a:prstGeom prst="rect">
            <a:avLst/>
          </a:prstGeom>
        </p:spPr>
      </p:pic>
      <p:sp>
        <p:nvSpPr>
          <p:cNvPr id="14" name="副標題 2"/>
          <p:cNvSpPr txBox="1">
            <a:spLocks/>
          </p:cNvSpPr>
          <p:nvPr/>
        </p:nvSpPr>
        <p:spPr>
          <a:xfrm>
            <a:off x="0" y="203699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64695" y="1603572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5)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停止「全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有或全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無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」的思想</a:t>
            </a:r>
            <a:endParaRPr lang="en-US" altLang="zh-TW" sz="4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 algn="ctr">
              <a:buFont typeface="Wingdings" panose="05000000000000000000" pitchFamily="2" charset="2"/>
              <a:buChar char="Ø"/>
            </a:pPr>
            <a:endParaRPr lang="en-GB" altLang="zh-TW" sz="44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 algn="ctr">
              <a:buFont typeface="Wingdings" panose="05000000000000000000" pitchFamily="2" charset="2"/>
              <a:buChar char="Ø"/>
            </a:pPr>
            <a:r>
              <a:rPr lang="en-GB" altLang="zh-TW" sz="6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all or nothing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altLang="zh-TW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有做，比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什麼都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沒有更好</a:t>
            </a:r>
            <a:endParaRPr lang="zh-TW" altLang="en-US" sz="4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60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2"/>
          <p:cNvSpPr txBox="1">
            <a:spLocks/>
          </p:cNvSpPr>
          <p:nvPr/>
        </p:nvSpPr>
        <p:spPr>
          <a:xfrm>
            <a:off x="0" y="203699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247426" y="1603572"/>
            <a:ext cx="11596231" cy="36138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6)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不要自責</a:t>
            </a:r>
            <a:endParaRPr lang="en-US" altLang="zh-TW" sz="48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忘了初一吃素</a:t>
            </a:r>
            <a:r>
              <a:rPr lang="en-US" altLang="zh-TW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TW" sz="4400" dirty="0" smtClean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892175" lvl="1" indent="0">
              <a:buNone/>
            </a:pP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覺得自己無用</a:t>
            </a:r>
            <a:endParaRPr lang="en-US" altLang="zh-TW" sz="4400" dirty="0" smtClean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892175" lvl="1" indent="0">
              <a:buNone/>
            </a:pP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以後也不吃素</a:t>
            </a:r>
            <a:endParaRPr lang="zh-TW" altLang="en-US" sz="4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108" name="Picture 12" descr="Image result for mosaic glass v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112" y="203699"/>
            <a:ext cx="3642808" cy="48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broken glass v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37" y="3450489"/>
            <a:ext cx="4262909" cy="282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5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2"/>
          <p:cNvSpPr txBox="1">
            <a:spLocks/>
          </p:cNvSpPr>
          <p:nvPr/>
        </p:nvSpPr>
        <p:spPr>
          <a:xfrm>
            <a:off x="0" y="203699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238779" y="1356145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7)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從簡單做起</a:t>
            </a:r>
            <a:endParaRPr lang="zh-TW" altLang="en-US" sz="4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152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49" y="3604215"/>
            <a:ext cx="3958814" cy="265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moon cak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3"/>
          <a:stretch/>
        </p:blipFill>
        <p:spPr bwMode="auto">
          <a:xfrm>
            <a:off x="9048524" y="349402"/>
            <a:ext cx="2819339" cy="32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philosopher rene descar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73" y="1515069"/>
            <a:ext cx="4237851" cy="238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810672" y="3964994"/>
            <a:ext cx="30983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>
                <a:latin typeface="Arial" panose="020B0604020202020204" pitchFamily="34" charset="0"/>
                <a:cs typeface="Arial" panose="020B0604020202020204" pitchFamily="34" charset="0"/>
              </a:rPr>
              <a:t>“Divide each difficulty into as many parts as is feasible and necessary to resolve it.”</a:t>
            </a:r>
            <a:endParaRPr lang="en-US" altLang="zh-HK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8" name="Picture 1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9" y="2932828"/>
            <a:ext cx="4423153" cy="323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8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2"/>
          <p:cNvSpPr txBox="1">
            <a:spLocks/>
          </p:cNvSpPr>
          <p:nvPr/>
        </p:nvSpPr>
        <p:spPr>
          <a:xfrm>
            <a:off x="0" y="203699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64695" y="1603572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8)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跌倒，爬起</a:t>
            </a:r>
            <a:endParaRPr lang="zh-TW" altLang="en-US" sz="4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13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Picture 6" descr="Image result for eddie edwa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98" y="2600659"/>
            <a:ext cx="496690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Image result for eddie the eag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04" y="464980"/>
            <a:ext cx="3437918" cy="508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242036" y="5552769"/>
            <a:ext cx="2227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/>
              <a:t>我要做鷹</a:t>
            </a:r>
            <a:r>
              <a:rPr lang="zh-TW" altLang="en-US" sz="2800" b="1" dirty="0" smtClean="0"/>
              <a:t>雄</a:t>
            </a:r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67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2"/>
          <p:cNvSpPr txBox="1">
            <a:spLocks/>
          </p:cNvSpPr>
          <p:nvPr/>
        </p:nvSpPr>
        <p:spPr>
          <a:xfrm>
            <a:off x="0" y="203699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06519" y="1359399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9)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學懂求助</a:t>
            </a:r>
            <a:endParaRPr lang="zh-TW" altLang="en-US" sz="4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14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170" name="Picture 2" descr="Image result for call for hel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t="7408"/>
          <a:stretch/>
        </p:blipFill>
        <p:spPr bwMode="auto">
          <a:xfrm>
            <a:off x="883712" y="2212064"/>
            <a:ext cx="4851186" cy="408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psycholog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57" y="1571982"/>
            <a:ext cx="5905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8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Speaker: Stephanie Szeto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0" y="252382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194" name="Picture 2" descr="Image result for just do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48" y="3118949"/>
            <a:ext cx="52863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副標題 2"/>
          <p:cNvSpPr txBox="1">
            <a:spLocks/>
          </p:cNvSpPr>
          <p:nvPr/>
        </p:nvSpPr>
        <p:spPr>
          <a:xfrm>
            <a:off x="406519" y="1609166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10)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坐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言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起行</a:t>
            </a:r>
            <a:endParaRPr lang="zh-TW" altLang="en-US" sz="4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8394942" y="669633"/>
            <a:ext cx="3228607" cy="5525432"/>
            <a:chOff x="7744192" y="1056560"/>
            <a:chExt cx="3228607" cy="5525432"/>
          </a:xfrm>
        </p:grpSpPr>
        <p:sp>
          <p:nvSpPr>
            <p:cNvPr id="7" name="矩形 6"/>
            <p:cNvSpPr/>
            <p:nvPr/>
          </p:nvSpPr>
          <p:spPr>
            <a:xfrm>
              <a:off x="7744192" y="1056560"/>
              <a:ext cx="3228607" cy="5525432"/>
            </a:xfrm>
            <a:prstGeom prst="rect">
              <a:avLst/>
            </a:prstGeom>
            <a:solidFill>
              <a:srgbClr val="D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16000" rtlCol="0" anchor="b" anchorCtr="0"/>
            <a:lstStyle/>
            <a:p>
              <a:pPr algn="ctr"/>
              <a:r>
                <a:rPr lang="en-US" altLang="zh-HK" sz="4400" dirty="0" smtClean="0">
                  <a:latin typeface="Chianti XBd BT" panose="020C0803030509020204" pitchFamily="34" charset="0"/>
                </a:rPr>
                <a:t>KEEP</a:t>
              </a:r>
            </a:p>
            <a:p>
              <a:pPr algn="ctr"/>
              <a:r>
                <a:rPr lang="en-US" altLang="zh-HK" sz="4400" dirty="0" smtClean="0">
                  <a:latin typeface="Chianti XBd BT" panose="020C0803030509020204" pitchFamily="34" charset="0"/>
                </a:rPr>
                <a:t>CALM</a:t>
              </a:r>
            </a:p>
            <a:p>
              <a:pPr algn="ctr"/>
              <a:r>
                <a:rPr lang="en-US" altLang="zh-HK" dirty="0" smtClean="0">
                  <a:latin typeface="Chianti XBd BT" panose="020C0803030509020204" pitchFamily="34" charset="0"/>
                </a:rPr>
                <a:t>AND</a:t>
              </a:r>
            </a:p>
            <a:p>
              <a:pPr algn="ctr"/>
              <a:r>
                <a:rPr lang="en-US" altLang="zh-HK" sz="4400" dirty="0" smtClean="0">
                  <a:latin typeface="Chianti XBd BT" panose="020C0803030509020204" pitchFamily="34" charset="0"/>
                </a:rPr>
                <a:t>JUST</a:t>
              </a:r>
              <a:r>
                <a:rPr lang="zh-HK" altLang="en-US" sz="4400" dirty="0" smtClean="0">
                  <a:latin typeface="Chianti XBd BT" panose="020C0803030509020204" pitchFamily="34" charset="0"/>
                </a:rPr>
                <a:t> </a:t>
              </a:r>
              <a:endParaRPr lang="en-US" altLang="zh-HK" sz="4400" dirty="0" smtClean="0">
                <a:latin typeface="Chianti XBd BT" panose="020C0803030509020204" pitchFamily="34" charset="0"/>
              </a:endParaRPr>
            </a:p>
            <a:p>
              <a:pPr algn="ctr"/>
              <a:r>
                <a:rPr lang="en-US" altLang="zh-HK" sz="4400" dirty="0" smtClean="0">
                  <a:latin typeface="Chianti XBd BT" panose="020C0803030509020204" pitchFamily="34" charset="0"/>
                </a:rPr>
                <a:t>DO</a:t>
              </a:r>
            </a:p>
            <a:p>
              <a:pPr algn="ctr"/>
              <a:r>
                <a:rPr lang="en-US" altLang="zh-HK" sz="4400" dirty="0" smtClean="0">
                  <a:latin typeface="Chianti XBd BT" panose="020C0803030509020204" pitchFamily="34" charset="0"/>
                </a:rPr>
                <a:t>IT</a:t>
              </a:r>
            </a:p>
          </p:txBody>
        </p:sp>
        <p:pic>
          <p:nvPicPr>
            <p:cNvPr id="8196" name="Picture 4" descr="Image result for keep calm crow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7023" y="1056560"/>
              <a:ext cx="2082943" cy="1670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1219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2"/>
          <p:cNvSpPr txBox="1">
            <a:spLocks/>
          </p:cNvSpPr>
          <p:nvPr/>
        </p:nvSpPr>
        <p:spPr>
          <a:xfrm>
            <a:off x="0" y="203699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問題：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64695" y="1603572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跟據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美國廣播公司</a:t>
            </a:r>
            <a:r>
              <a:rPr lang="zh-HK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HK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(ABC) 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報導，</a:t>
            </a:r>
            <a:r>
              <a:rPr lang="en-US" altLang="zh-TW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年最多美國人訂立嘅新年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大計是：</a:t>
            </a:r>
            <a:endParaRPr lang="zh-TW" altLang="en-US" sz="4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631825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72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A: </a:t>
            </a:r>
            <a:r>
              <a:rPr lang="zh-TW" altLang="en-US" sz="72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享受人生</a:t>
            </a:r>
            <a:endParaRPr lang="en-US" sz="72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31825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B: 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減肥</a:t>
            </a:r>
            <a:endParaRPr lang="en-US" sz="4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31825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C: 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慳錢</a:t>
            </a:r>
            <a:endParaRPr lang="en-US" sz="4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16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7" name="Picture 3" descr="C:\Users\ssszeto\AppData\Local\Microsoft\Windows\Temporary Internet Files\Content.IE5\2RKHI645\Fireworks_DetroitWindsorIntlFreedomFest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27" y="3296184"/>
            <a:ext cx="4298488" cy="28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247910"/>
            <a:ext cx="10999693" cy="1492132"/>
          </a:xfrm>
        </p:spPr>
        <p:txBody>
          <a:bodyPr>
            <a:normAutofit/>
          </a:bodyPr>
          <a:lstStyle/>
          <a:p>
            <a:r>
              <a:rPr lang="en-GB" altLang="zh-TW" sz="6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Stephanie </a:t>
            </a:r>
            <a:r>
              <a:rPr lang="zh-TW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司徒素雪</a:t>
            </a:r>
            <a:r>
              <a:rPr lang="zh-HK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HK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2000" b="1" i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MPBsS</a:t>
            </a:r>
            <a:r>
              <a:rPr lang="en-US" altLang="zh-TW" sz="2000" b="1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2000" b="1" i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CHt</a:t>
            </a:r>
            <a:endParaRPr lang="en-GB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8" name="Picture 4" descr="http://stephanieszeto.com.hk/images/em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44" y="3251412"/>
            <a:ext cx="1079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ephanieszeto.com.hk/images/like-su-faceb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43" y="2078224"/>
            <a:ext cx="1080000" cy="8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23745" y="3513553"/>
            <a:ext cx="79707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info@stephanieszeto.com.hk</a:t>
            </a:r>
          </a:p>
        </p:txBody>
      </p:sp>
      <p:sp>
        <p:nvSpPr>
          <p:cNvPr id="5" name="Rectangle 4"/>
          <p:cNvSpPr/>
          <p:nvPr/>
        </p:nvSpPr>
        <p:spPr>
          <a:xfrm>
            <a:off x="3096849" y="2102074"/>
            <a:ext cx="74047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StephanieSzetoPsychology</a:t>
            </a:r>
            <a:endParaRPr lang="en-US" altLang="ko-KR" sz="4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123745" y="4823672"/>
            <a:ext cx="8291615" cy="94332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sz="4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6056 3935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ko-KR" sz="32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Picture 2" descr="http://stephanieszeto.com.hk/images/teleph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43" y="4688525"/>
            <a:ext cx="105847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9607" y="3725"/>
            <a:ext cx="10830393" cy="1492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zh-TW" sz="5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Stephanie </a:t>
            </a:r>
            <a:r>
              <a:rPr lang="zh-TW" altLang="en-US" sz="5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司徒素雪</a:t>
            </a:r>
            <a:r>
              <a:rPr lang="zh-HK" altLang="en-US" sz="5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HK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1800" b="1" i="1" spc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MPBsS</a:t>
            </a:r>
            <a:r>
              <a:rPr lang="en-US" altLang="zh-TW" sz="1800" b="1" i="1" spc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1800" b="1" i="1" spc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CHt</a:t>
            </a:r>
            <a:endParaRPr lang="en-GB" sz="18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9607" y="1621365"/>
            <a:ext cx="11204465" cy="47482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sz="3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心理學博士生</a:t>
            </a:r>
            <a:endParaRPr lang="en-US" altLang="ko-KR" sz="32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361950" indent="-3619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3200" dirty="0" err="1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臨床催眠治療師</a:t>
            </a:r>
            <a:endParaRPr lang="en-US" altLang="zh-TW" sz="32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-3619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sz="3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曾榮獲獎學金、大學從事研究、於學術會議發表研究報告</a:t>
            </a:r>
            <a:endParaRPr lang="en-US" altLang="zh-TW" sz="32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-3619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sz="3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英國心理學會會員、香港心理學會會員</a:t>
            </a:r>
            <a:endParaRPr lang="en-US" altLang="zh-TW" sz="32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-3619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sz="3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減壓訓練及心理治療</a:t>
            </a:r>
            <a:r>
              <a:rPr lang="zh-TW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、網台主持</a:t>
            </a:r>
            <a:endParaRPr lang="en-US" altLang="zh-TW" sz="32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-3619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sz="32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舉辦講座包括</a:t>
            </a:r>
            <a:endParaRPr lang="en-US" altLang="zh-TW" sz="32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95350" lvl="2" indent="-365125">
              <a:lnSpc>
                <a:spcPct val="100000"/>
              </a:lnSpc>
              <a:buFont typeface="Wingdings" panose="05000000000000000000" pitchFamily="2" charset="2"/>
              <a:buChar char=""/>
            </a:pPr>
            <a:r>
              <a:rPr lang="zh-TW" altLang="en-US" sz="2800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減壓、認識腦部運作、提升專注力及組織力、應用心理學</a:t>
            </a:r>
            <a:endParaRPr lang="en-GB" sz="24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345" y="380002"/>
            <a:ext cx="3171727" cy="23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2"/>
          <p:cNvSpPr txBox="1">
            <a:spLocks/>
          </p:cNvSpPr>
          <p:nvPr/>
        </p:nvSpPr>
        <p:spPr>
          <a:xfrm>
            <a:off x="0" y="203699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問題：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64695" y="1603572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跟據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美國廣播公司</a:t>
            </a:r>
            <a:r>
              <a:rPr lang="zh-HK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HK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(ABC) 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報導，</a:t>
            </a:r>
            <a:r>
              <a:rPr lang="en-US" altLang="zh-TW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年最多美國人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訂立的新年大計是：</a:t>
            </a:r>
            <a:endParaRPr lang="zh-TW" altLang="en-US" sz="4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631825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5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A: </a:t>
            </a:r>
            <a:r>
              <a:rPr lang="zh-TW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享受人生</a:t>
            </a:r>
            <a:endParaRPr lang="en-US" sz="5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31825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5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B: </a:t>
            </a:r>
            <a:r>
              <a:rPr lang="zh-TW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減肥</a:t>
            </a:r>
            <a:endParaRPr lang="en-US" sz="5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31825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5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C: </a:t>
            </a:r>
            <a:r>
              <a:rPr lang="zh-TW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慳錢</a:t>
            </a:r>
            <a:endParaRPr lang="en-US" sz="5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47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2"/>
          <p:cNvSpPr txBox="1">
            <a:spLocks/>
          </p:cNvSpPr>
          <p:nvPr/>
        </p:nvSpPr>
        <p:spPr>
          <a:xfrm>
            <a:off x="464695" y="425724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err="1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跟據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美國 </a:t>
            </a:r>
            <a:r>
              <a:rPr lang="en-GB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Statistic </a:t>
            </a:r>
            <a:r>
              <a:rPr lang="en-GB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Brain Research </a:t>
            </a:r>
            <a:r>
              <a:rPr lang="en-GB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Institute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-GB" altLang="zh-TW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2017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年的數據顯示：</a:t>
            </a:r>
            <a:endParaRPr lang="en-US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057794"/>
              </p:ext>
            </p:extLst>
          </p:nvPr>
        </p:nvGraphicFramePr>
        <p:xfrm>
          <a:off x="2541721" y="2030280"/>
          <a:ext cx="9181440" cy="2965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480"/>
                <a:gridCol w="3060480"/>
                <a:gridCol w="3060480"/>
              </a:tblGrid>
              <a:tr h="988433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48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美國人定立新年大計習慣</a:t>
                      </a:r>
                      <a:endParaRPr lang="en-GB" sz="4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8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884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慣常</a:t>
                      </a:r>
                      <a:endParaRPr lang="en-GB" sz="48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有時</a:t>
                      </a:r>
                      <a:endParaRPr lang="en-GB" sz="48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從不</a:t>
                      </a:r>
                      <a:endParaRPr lang="en-GB" sz="48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88433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41%</a:t>
                      </a:r>
                      <a:endParaRPr lang="en-GB" sz="48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lang="en-US" altLang="zh-TW" sz="48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r>
                        <a:rPr lang="en-GB" sz="48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%</a:t>
                      </a:r>
                      <a:endParaRPr lang="en-GB" sz="48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42%</a:t>
                      </a:r>
                      <a:endParaRPr lang="en-GB" sz="48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" name="群組 11"/>
          <p:cNvGrpSpPr/>
          <p:nvPr/>
        </p:nvGrpSpPr>
        <p:grpSpPr>
          <a:xfrm>
            <a:off x="566398" y="5269986"/>
            <a:ext cx="5384949" cy="923330"/>
            <a:chOff x="566398" y="5331978"/>
            <a:chExt cx="5384949" cy="923330"/>
          </a:xfrm>
        </p:grpSpPr>
        <p:grpSp>
          <p:nvGrpSpPr>
            <p:cNvPr id="7" name="群組 6"/>
            <p:cNvGrpSpPr/>
            <p:nvPr/>
          </p:nvGrpSpPr>
          <p:grpSpPr>
            <a:xfrm>
              <a:off x="566398" y="5347464"/>
              <a:ext cx="2497410" cy="900000"/>
              <a:chOff x="4332485" y="5300420"/>
              <a:chExt cx="3057226" cy="108000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4332485" y="5300420"/>
                <a:ext cx="1080000" cy="1080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6309712" y="5300420"/>
                <a:ext cx="1079999" cy="108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文字方塊 9"/>
            <p:cNvSpPr txBox="1"/>
            <p:nvPr/>
          </p:nvSpPr>
          <p:spPr>
            <a:xfrm>
              <a:off x="1495130" y="5331978"/>
              <a:ext cx="44562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b="1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+</a:t>
              </a:r>
              <a:r>
                <a:rPr lang="zh-TW" altLang="en-US" sz="5400" b="1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</a:t>
              </a:r>
              <a:r>
                <a:rPr lang="en-US" altLang="zh-TW" sz="5400" b="1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=</a:t>
              </a:r>
              <a:r>
                <a:rPr lang="zh-TW" altLang="en-US" sz="5400" b="1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TW" sz="5400" b="1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58%</a:t>
              </a:r>
              <a:endParaRPr lang="en-GB" sz="54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6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2"/>
          <p:cNvSpPr txBox="1">
            <a:spLocks/>
          </p:cNvSpPr>
          <p:nvPr/>
        </p:nvSpPr>
        <p:spPr>
          <a:xfrm>
            <a:off x="464695" y="425724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err="1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跟據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美國 </a:t>
            </a:r>
            <a:r>
              <a:rPr lang="en-GB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Statistic </a:t>
            </a:r>
            <a:r>
              <a:rPr lang="en-GB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Brain Research </a:t>
            </a:r>
            <a:r>
              <a:rPr lang="en-GB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Institute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-GB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2017</a:t>
            </a: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年的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數據顯示：</a:t>
            </a:r>
            <a:endParaRPr lang="en-US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580004"/>
              </p:ext>
            </p:extLst>
          </p:nvPr>
        </p:nvGraphicFramePr>
        <p:xfrm>
          <a:off x="464696" y="2185260"/>
          <a:ext cx="11258465" cy="3953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693"/>
                <a:gridCol w="2251693"/>
                <a:gridCol w="2251693"/>
                <a:gridCol w="2251693"/>
                <a:gridCol w="2251693"/>
              </a:tblGrid>
              <a:tr h="988433"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44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美國人定立新年大計：結果</a:t>
                      </a:r>
                      <a:endParaRPr lang="en-GB" sz="4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8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88433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不成功</a:t>
                      </a:r>
                      <a:endParaRPr lang="en-GB" sz="44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FF858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4400" dirty="0" smtClean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成功保持幾耐：</a:t>
                      </a:r>
                      <a:endParaRPr lang="en-GB" sz="44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4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4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4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988433">
                <a:tc vMerge="1">
                  <a:txBody>
                    <a:bodyPr/>
                    <a:lstStyle/>
                    <a:p>
                      <a:pPr algn="ctr"/>
                      <a:endParaRPr lang="en-GB" sz="44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FF8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一星期</a:t>
                      </a:r>
                      <a:endParaRPr lang="en-GB" sz="44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兩星期</a:t>
                      </a:r>
                      <a:endParaRPr lang="en-GB" sz="4400" dirty="0" smtClean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一個月</a:t>
                      </a:r>
                      <a:endParaRPr lang="en-GB" sz="4400" dirty="0" smtClean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六個月</a:t>
                      </a:r>
                      <a:endParaRPr lang="en-GB" sz="4400" dirty="0" smtClean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8843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42.4</a:t>
                      </a:r>
                      <a:r>
                        <a:rPr lang="en-GB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%</a:t>
                      </a:r>
                      <a:endParaRPr lang="en-GB" sz="44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rgbClr val="FF8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72.6%</a:t>
                      </a:r>
                      <a:endParaRPr lang="en-GB" sz="44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68.4%</a:t>
                      </a:r>
                      <a:endParaRPr lang="en-GB" sz="44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58.4</a:t>
                      </a:r>
                      <a:r>
                        <a:rPr lang="en-GB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%</a:t>
                      </a:r>
                      <a:endParaRPr lang="en-GB" sz="44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44.8%</a:t>
                      </a:r>
                      <a:endParaRPr lang="en-GB" sz="44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07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2"/>
          <p:cNvSpPr txBox="1">
            <a:spLocks/>
          </p:cNvSpPr>
          <p:nvPr/>
        </p:nvSpPr>
        <p:spPr>
          <a:xfrm>
            <a:off x="0" y="203699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64695" y="1495998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1)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明確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界定自己的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目標</a:t>
            </a:r>
            <a:endParaRPr lang="en-US" altLang="zh-TW" sz="48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27075">
              <a:buFont typeface="Wingdings" panose="05000000000000000000" pitchFamily="2" charset="2"/>
              <a:buChar char="Ø"/>
            </a:pP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例如：減肥 </a:t>
            </a:r>
            <a:r>
              <a:rPr lang="en-US" altLang="zh-TW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– SMART Goal</a:t>
            </a:r>
          </a:p>
          <a:p>
            <a:pPr marL="1344613">
              <a:buFont typeface="Wingdings" panose="05000000000000000000" pitchFamily="2" charset="2"/>
              <a:buChar char="Ø"/>
              <a:tabLst>
                <a:tab pos="1344613" algn="l"/>
              </a:tabLst>
            </a:pPr>
            <a:r>
              <a:rPr lang="en-US" altLang="zh-TW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S = </a:t>
            </a:r>
            <a:r>
              <a:rPr lang="zh-TW" altLang="en-US" sz="3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明確</a:t>
            </a:r>
            <a:endParaRPr lang="en-US" altLang="zh-TW" sz="3600" dirty="0" smtClean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1344613">
              <a:buFont typeface="Wingdings" panose="05000000000000000000" pitchFamily="2" charset="2"/>
              <a:buChar char="Ø"/>
              <a:tabLst>
                <a:tab pos="1344613" algn="l"/>
              </a:tabLst>
            </a:pPr>
            <a:r>
              <a:rPr lang="en-US" altLang="zh-TW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M = </a:t>
            </a:r>
            <a:r>
              <a:rPr lang="zh-TW" altLang="en-US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可以量度</a:t>
            </a:r>
            <a:endParaRPr lang="en-US" altLang="zh-TW" sz="3600" dirty="0" smtClean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1344613">
              <a:buFont typeface="Wingdings" panose="05000000000000000000" pitchFamily="2" charset="2"/>
              <a:buChar char="Ø"/>
              <a:tabLst>
                <a:tab pos="1344613" algn="l"/>
              </a:tabLst>
            </a:pPr>
            <a:r>
              <a:rPr lang="en-US" altLang="zh-TW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A</a:t>
            </a:r>
            <a:r>
              <a:rPr lang="zh-TW" altLang="en-US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=</a:t>
            </a:r>
            <a:r>
              <a:rPr lang="zh-TW" altLang="en-US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可以達成</a:t>
            </a:r>
            <a:endParaRPr lang="en-US" altLang="zh-TW" sz="3600" dirty="0" smtClean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1344613">
              <a:buFont typeface="Wingdings" panose="05000000000000000000" pitchFamily="2" charset="2"/>
              <a:buChar char="Ø"/>
              <a:tabLst>
                <a:tab pos="1344613" algn="l"/>
              </a:tabLst>
            </a:pPr>
            <a:r>
              <a:rPr lang="en-US" altLang="zh-TW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R</a:t>
            </a:r>
            <a:r>
              <a:rPr lang="zh-TW" altLang="en-US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=</a:t>
            </a:r>
            <a:r>
              <a:rPr lang="zh-TW" altLang="en-US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合理的</a:t>
            </a:r>
            <a:endParaRPr lang="en-US" altLang="zh-TW" sz="3600" dirty="0" smtClean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1344613">
              <a:buFont typeface="Wingdings" panose="05000000000000000000" pitchFamily="2" charset="2"/>
              <a:buChar char="Ø"/>
              <a:tabLst>
                <a:tab pos="1344613" algn="l"/>
              </a:tabLst>
            </a:pPr>
            <a:r>
              <a:rPr lang="en-US" altLang="zh-TW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T</a:t>
            </a:r>
            <a:r>
              <a:rPr lang="zh-TW" altLang="en-US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=</a:t>
            </a:r>
            <a:r>
              <a:rPr lang="zh-TW" altLang="en-US" sz="36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時間</a:t>
            </a:r>
            <a:endParaRPr lang="zh-TW" altLang="en-US" sz="36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11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2"/>
          <p:cNvSpPr txBox="1">
            <a:spLocks/>
          </p:cNvSpPr>
          <p:nvPr/>
        </p:nvSpPr>
        <p:spPr>
          <a:xfrm>
            <a:off x="0" y="203699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346356" y="1463720"/>
            <a:ext cx="11586563" cy="17850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TW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記錄進度</a:t>
            </a:r>
            <a:endParaRPr lang="en-US" altLang="zh-TW" sz="48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可以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量度</a:t>
            </a:r>
            <a:r>
              <a:rPr lang="en-US" altLang="zh-TW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記錄進度</a:t>
            </a:r>
            <a:r>
              <a:rPr lang="en-US" altLang="zh-TW" sz="4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達成多個短期目標</a:t>
            </a:r>
            <a:endParaRPr lang="zh-TW" altLang="en-US" sz="4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422092799"/>
              </p:ext>
            </p:extLst>
          </p:nvPr>
        </p:nvGraphicFramePr>
        <p:xfrm>
          <a:off x="289262" y="3205781"/>
          <a:ext cx="5336988" cy="3113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Image result for stepping sto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920" y="3321729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862918" y="3721878"/>
            <a:ext cx="1800000" cy="1899702"/>
          </a:xfrm>
          <a:prstGeom prst="star32">
            <a:avLst/>
          </a:prstGeom>
          <a:solidFill>
            <a:srgbClr val="C00000"/>
          </a:solidFill>
          <a:ln>
            <a:noFill/>
          </a:ln>
        </p:spPr>
        <p:txBody>
          <a:bodyPr wrap="square" lIns="0" rIns="0" rtlCol="0" anchor="ctr" anchorCtr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長</a:t>
            </a:r>
            <a:r>
              <a:rPr lang="zh-TW" altLang="en-US" sz="3000" dirty="0" smtClean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期目標</a:t>
            </a:r>
            <a:endParaRPr lang="zh-HK" altLang="en-US" sz="300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687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2"/>
          <p:cNvSpPr txBox="1">
            <a:spLocks/>
          </p:cNvSpPr>
          <p:nvPr/>
        </p:nvSpPr>
        <p:spPr>
          <a:xfrm>
            <a:off x="0" y="203699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64695" y="1603572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3)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要有耐性</a:t>
            </a:r>
            <a:endParaRPr lang="en-US" altLang="zh-TW" sz="4800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合理的</a:t>
            </a: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時間</a:t>
            </a:r>
            <a:endParaRPr lang="en-US" altLang="zh-TW" sz="4400" dirty="0" smtClean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44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不能一步登天</a:t>
            </a:r>
            <a:endParaRPr lang="zh-TW" altLang="en-US" sz="4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TW" altLang="en-US" sz="4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 descr="Image result for stepping st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06" y="1890442"/>
            <a:ext cx="6561651" cy="34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9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標題 2"/>
          <p:cNvSpPr txBox="1">
            <a:spLocks/>
          </p:cNvSpPr>
          <p:nvPr/>
        </p:nvSpPr>
        <p:spPr>
          <a:xfrm>
            <a:off x="0" y="203699"/>
            <a:ext cx="12192000" cy="1405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如何成功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64695" y="1603572"/>
            <a:ext cx="11378962" cy="50854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en-US" altLang="zh-TW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寫在你</a:t>
            </a:r>
            <a:r>
              <a:rPr lang="zh-TW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的日程</a:t>
            </a:r>
            <a:r>
              <a:rPr lang="zh-TW" altLang="en-US" sz="48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安排</a:t>
            </a:r>
            <a:endParaRPr lang="zh-TW" altLang="en-US" sz="4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Speaker: Stephanie Szeto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fld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74" name="Picture 2" descr="Image result for to do l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96" y="1603572"/>
            <a:ext cx="4323061" cy="432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to do l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30" y="2525491"/>
            <a:ext cx="4900223" cy="367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3227</TotalTime>
  <Words>686</Words>
  <Application>Microsoft Office PowerPoint</Application>
  <PresentationFormat>Widescreen</PresentationFormat>
  <Paragraphs>142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Chianti XBd BT</vt:lpstr>
      <vt:lpstr>맑은 고딕</vt:lpstr>
      <vt:lpstr>Microsoft YaHei</vt:lpstr>
      <vt:lpstr>新細明體</vt:lpstr>
      <vt:lpstr>Arial</vt:lpstr>
      <vt:lpstr>Calibri</vt:lpstr>
      <vt:lpstr>Century Gothic</vt:lpstr>
      <vt:lpstr>Garamond</vt:lpstr>
      <vt:lpstr>Wingdings</vt:lpstr>
      <vt:lpstr>Savon</vt:lpstr>
      <vt:lpstr>計劃新一年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Stephanie 司徒素雪  MPBsS CHt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Szeto, So Suet</dc:creator>
  <cp:lastModifiedBy>s.s.szeto@edu.salford.ac.uk</cp:lastModifiedBy>
  <cp:revision>654</cp:revision>
  <dcterms:created xsi:type="dcterms:W3CDTF">2016-01-23T09:29:41Z</dcterms:created>
  <dcterms:modified xsi:type="dcterms:W3CDTF">2017-02-04T05:01:39Z</dcterms:modified>
</cp:coreProperties>
</file>