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424" r:id="rId4"/>
    <p:sldId id="380" r:id="rId5"/>
    <p:sldId id="381" r:id="rId6"/>
    <p:sldId id="260" r:id="rId7"/>
    <p:sldId id="354" r:id="rId8"/>
    <p:sldId id="263" r:id="rId9"/>
    <p:sldId id="264" r:id="rId10"/>
    <p:sldId id="286" r:id="rId11"/>
    <p:sldId id="287" r:id="rId12"/>
    <p:sldId id="288" r:id="rId13"/>
    <p:sldId id="289" r:id="rId14"/>
    <p:sldId id="291" r:id="rId15"/>
    <p:sldId id="292" r:id="rId16"/>
    <p:sldId id="265" r:id="rId17"/>
    <p:sldId id="266" r:id="rId18"/>
    <p:sldId id="267" r:id="rId19"/>
    <p:sldId id="268" r:id="rId20"/>
    <p:sldId id="269" r:id="rId21"/>
    <p:sldId id="304" r:id="rId22"/>
    <p:sldId id="293" r:id="rId23"/>
    <p:sldId id="271" r:id="rId24"/>
    <p:sldId id="272" r:id="rId25"/>
    <p:sldId id="305" r:id="rId26"/>
    <p:sldId id="262" r:id="rId27"/>
    <p:sldId id="409" r:id="rId28"/>
    <p:sldId id="392" r:id="rId29"/>
    <p:sldId id="393" r:id="rId30"/>
    <p:sldId id="394" r:id="rId31"/>
    <p:sldId id="397" r:id="rId32"/>
    <p:sldId id="395" r:id="rId33"/>
    <p:sldId id="396" r:id="rId34"/>
    <p:sldId id="398" r:id="rId35"/>
    <p:sldId id="410" r:id="rId36"/>
    <p:sldId id="425" r:id="rId37"/>
    <p:sldId id="382" r:id="rId38"/>
    <p:sldId id="388" r:id="rId39"/>
    <p:sldId id="385" r:id="rId40"/>
    <p:sldId id="387" r:id="rId41"/>
    <p:sldId id="383" r:id="rId42"/>
    <p:sldId id="384" r:id="rId43"/>
    <p:sldId id="408" r:id="rId44"/>
    <p:sldId id="320" r:id="rId45"/>
    <p:sldId id="321" r:id="rId46"/>
    <p:sldId id="322" r:id="rId47"/>
    <p:sldId id="389" r:id="rId48"/>
    <p:sldId id="390" r:id="rId49"/>
    <p:sldId id="324" r:id="rId50"/>
    <p:sldId id="399" r:id="rId51"/>
    <p:sldId id="400" r:id="rId52"/>
    <p:sldId id="401" r:id="rId53"/>
    <p:sldId id="294" r:id="rId54"/>
    <p:sldId id="326" r:id="rId55"/>
    <p:sldId id="307" r:id="rId56"/>
    <p:sldId id="308" r:id="rId57"/>
    <p:sldId id="309" r:id="rId58"/>
    <p:sldId id="310" r:id="rId59"/>
    <p:sldId id="336" r:id="rId60"/>
    <p:sldId id="337" r:id="rId61"/>
    <p:sldId id="338" r:id="rId62"/>
    <p:sldId id="339" r:id="rId63"/>
    <p:sldId id="366" r:id="rId64"/>
    <p:sldId id="411" r:id="rId65"/>
    <p:sldId id="368" r:id="rId66"/>
    <p:sldId id="369" r:id="rId67"/>
    <p:sldId id="370" r:id="rId68"/>
    <p:sldId id="371" r:id="rId69"/>
    <p:sldId id="313" r:id="rId70"/>
    <p:sldId id="327" r:id="rId71"/>
    <p:sldId id="328" r:id="rId72"/>
    <p:sldId id="279" r:id="rId73"/>
    <p:sldId id="311" r:id="rId74"/>
    <p:sldId id="281" r:id="rId75"/>
    <p:sldId id="318" r:id="rId76"/>
    <p:sldId id="280" r:id="rId77"/>
    <p:sldId id="373" r:id="rId78"/>
    <p:sldId id="374" r:id="rId79"/>
    <p:sldId id="403" r:id="rId80"/>
    <p:sldId id="407" r:id="rId81"/>
    <p:sldId id="402" r:id="rId82"/>
    <p:sldId id="406" r:id="rId83"/>
    <p:sldId id="404" r:id="rId84"/>
    <p:sldId id="405" r:id="rId85"/>
    <p:sldId id="423" r:id="rId86"/>
    <p:sldId id="375" r:id="rId87"/>
    <p:sldId id="414" r:id="rId88"/>
    <p:sldId id="415" r:id="rId89"/>
    <p:sldId id="416" r:id="rId90"/>
    <p:sldId id="417" r:id="rId91"/>
    <p:sldId id="418" r:id="rId92"/>
    <p:sldId id="419" r:id="rId93"/>
    <p:sldId id="420" r:id="rId94"/>
    <p:sldId id="421" r:id="rId95"/>
    <p:sldId id="422" r:id="rId96"/>
    <p:sldId id="284" r:id="rId97"/>
  </p:sldIdLst>
  <p:sldSz cx="9144000" cy="6858000" type="screen4x3"/>
  <p:notesSz cx="6858000" cy="9144000"/>
  <p:defaultTextStyle>
    <a:defPPr>
      <a:defRPr lang="zh-TW"/>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64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24DC944-F638-4923-B0DB-2D69B42BA633}" type="datetimeFigureOut">
              <a:rPr lang="zh-TW" altLang="en-US"/>
              <a:pPr>
                <a:defRPr/>
              </a:pPr>
              <a:t>2017/4/25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90F1185-6AD4-46DD-81C1-361A3B19FD1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6516922-F939-4620-B65F-AAFF47655527}" type="datetimeFigureOut">
              <a:rPr lang="zh-TW" altLang="en-US"/>
              <a:pPr>
                <a:defRPr/>
              </a:pPr>
              <a:t>2017/4/25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2BBF6A1-E5F5-426E-99A6-47A2B5F26F59}"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22CC510-8657-4975-97AE-6E1271929732}" type="datetimeFigureOut">
              <a:rPr lang="zh-TW" altLang="en-US"/>
              <a:pPr>
                <a:defRPr/>
              </a:pPr>
              <a:t>2017/4/25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7EFB9DE-1D01-421A-AEDE-99D174ABDC6B}"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0D1149E-2447-4A60-873B-1357E3CF5D13}" type="datetimeFigureOut">
              <a:rPr lang="zh-TW" altLang="en-US"/>
              <a:pPr>
                <a:defRPr/>
              </a:pPr>
              <a:t>2017/4/25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C6054A7-C584-430C-8F0C-D06885A6601C}"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92100"/>
            <a:ext cx="8229600" cy="13843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05000"/>
            <a:ext cx="40386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0386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6CAE6A10-F4BC-4656-9C54-E33D2753EC2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C60EA90-FE6E-47EC-9FFF-12ADC1AA0E08}" type="datetimeFigureOut">
              <a:rPr lang="zh-TW" altLang="en-US"/>
              <a:pPr>
                <a:defRPr/>
              </a:pPr>
              <a:t>2017/4/25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3F7A663-1035-4BAC-898F-7B33E96499EE}"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7D9D126-A7A9-4A30-BCB6-BED4F152EAC0}" type="datetimeFigureOut">
              <a:rPr lang="zh-TW" altLang="en-US"/>
              <a:pPr>
                <a:defRPr/>
              </a:pPr>
              <a:t>2017/4/25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D5C8150-70D9-4C2A-A62B-355F0B050BB9}"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CDE07B2-3281-4F0A-ABE0-70679C0B3143}" type="datetimeFigureOut">
              <a:rPr lang="zh-TW" altLang="en-US"/>
              <a:pPr>
                <a:defRPr/>
              </a:pPr>
              <a:t>2017/4/25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26A15AA-0FD2-4A85-B780-835236907E7E}"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E82EA25-A968-40F8-BB8E-B963DBCE2396}" type="datetimeFigureOut">
              <a:rPr lang="zh-TW" altLang="en-US"/>
              <a:pPr>
                <a:defRPr/>
              </a:pPr>
              <a:t>2017/4/25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4A617CB-E26E-4D40-989F-ECA72E8A26FE}"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A85EE31-757E-44CA-8D13-DEFEC06B63DC}" type="datetimeFigureOut">
              <a:rPr lang="zh-TW" altLang="en-US"/>
              <a:pPr>
                <a:defRPr/>
              </a:pPr>
              <a:t>2017/4/25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A1F6641-F1DC-4069-A9B1-15FF73942F53}"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3AED054-3832-4DC7-8744-67F5A4F06AB7}" type="datetimeFigureOut">
              <a:rPr lang="zh-TW" altLang="en-US"/>
              <a:pPr>
                <a:defRPr/>
              </a:pPr>
              <a:t>2017/4/25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93A3A47-2D0C-4515-B703-51CFBBF9DC82}"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B7BFB36-CEAF-498A-A69A-772826CFFDF4}" type="datetimeFigureOut">
              <a:rPr lang="zh-TW" altLang="en-US"/>
              <a:pPr>
                <a:defRPr/>
              </a:pPr>
              <a:t>2017/4/25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ADE45DB-27E3-484C-9154-6315E478F6BD}"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3497DC-39C2-4005-A55E-02B5DB2B565A}" type="datetimeFigureOut">
              <a:rPr lang="zh-TW" altLang="en-US"/>
              <a:pPr>
                <a:defRPr/>
              </a:pPr>
              <a:t>2017/4/25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FBA31CC-C6E9-479F-9C66-CA4EDDBA29D5}"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257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257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949DC35-824A-4AE9-9C0A-14C6EA1AB1C5}" type="datetimeFigureOut">
              <a:rPr lang="zh-TW" altLang="en-US"/>
              <a:pPr>
                <a:defRPr/>
              </a:pPr>
              <a:t>2017/4/25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901D8D7-58C8-4151-B492-E1BB850B3FE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5.v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6.v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9.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oleObject" Target="../embeddings/oleObject42.bin"/><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44.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45.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6.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49.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50.v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blog.yahoo.com/yieldlife/articles/620853/category/%E5%81%A5%E5%BA%B7%E6%96%B0%E7%9F%A5" TargetMode="Externa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oleObject" Target="../embeddings/oleObject52.bin"/><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54.vml"/></Relationships>
</file>

<file path=ppt/slides/_rels/slide58.xml.rels><?xml version="1.0" encoding="UTF-8" standalone="yes"?>
<Relationships xmlns="http://schemas.openxmlformats.org/package/2006/relationships"><Relationship Id="rId3" Type="http://schemas.openxmlformats.org/officeDocument/2006/relationships/hyperlink" Target="http://blog.yahoo.com/yieldlife/articles/1327114" TargetMode="External"/><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image" Target="../media/image49.jpeg"/><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57.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8.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59.v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oleObject" Target="../embeddings/oleObject60.bin"/><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30408;&#24247;&#33293;\&#30408;&#24247;&#31038;&#35611;&#24231;\&#30171;&#30151;&#24590;&#40637;&#36774;\&#32908;&#23567;&#31680;&#28608;&#30171;&#40670;.mp4" TargetMode="External"/><Relationship Id="rId1" Type="http://schemas.openxmlformats.org/officeDocument/2006/relationships/vmlDrawing" Target="../drawings/vmlDrawing61.vml"/><Relationship Id="rId5" Type="http://schemas.openxmlformats.org/officeDocument/2006/relationships/oleObject" Target="../embeddings/oleObject61.bin"/><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image" Target="../media/image55.wmf"/><Relationship Id="rId4" Type="http://schemas.openxmlformats.org/officeDocument/2006/relationships/image" Target="../media/image5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63.v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6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oleObject" Target="../embeddings/oleObject65.bin"/><Relationship Id="rId4" Type="http://schemas.openxmlformats.org/officeDocument/2006/relationships/image" Target="../media/image58.jpeg"/><Relationship Id="rId9"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70.xml.rels><?xml version="1.0" encoding="UTF-8" standalone="yes"?>
<Relationships xmlns="http://schemas.openxmlformats.org/package/2006/relationships"><Relationship Id="rId3" Type="http://schemas.openxmlformats.org/officeDocument/2006/relationships/hyperlink" Target="http://big5.wiki8.com/dafen_17130/" TargetMode="External"/><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s/_rels/slide7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blog.yahoo.com/yieldlife/articles/1327114" TargetMode="External"/><Relationship Id="rId7"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oleObject" Target="../embeddings/oleObject70.bin"/><Relationship Id="rId4" Type="http://schemas.openxmlformats.org/officeDocument/2006/relationships/image" Target="../media/image67.jpeg"/><Relationship Id="rId9" Type="http://schemas.openxmlformats.org/officeDocument/2006/relationships/image" Target="../media/image72.jpeg"/></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image" Target="../media/image75.jpeg"/><Relationship Id="rId4" Type="http://schemas.openxmlformats.org/officeDocument/2006/relationships/image" Target="../media/image74.jpeg"/></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oleObject" Target="../embeddings/oleObject72.bin"/><Relationship Id="rId4" Type="http://schemas.openxmlformats.org/officeDocument/2006/relationships/image" Target="../media/image81.jpeg"/></Relationships>
</file>

<file path=ppt/slides/_rels/slide7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oleObject" Target="../embeddings/oleObject73.bin"/><Relationship Id="rId4" Type="http://schemas.openxmlformats.org/officeDocument/2006/relationships/image" Target="../media/image84.jpeg"/></Relationships>
</file>

<file path=ppt/slides/_rels/slide79.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oleObject" Target="../embeddings/oleObject74.bin"/><Relationship Id="rId5" Type="http://schemas.openxmlformats.org/officeDocument/2006/relationships/image" Target="../media/image93.jpeg"/><Relationship Id="rId4" Type="http://schemas.openxmlformats.org/officeDocument/2006/relationships/image" Target="../media/image92.jpeg"/></Relationships>
</file>

<file path=ppt/slides/_rels/slide8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75.bin"/><Relationship Id="rId5" Type="http://schemas.openxmlformats.org/officeDocument/2006/relationships/image" Target="../media/image96.jpeg"/><Relationship Id="rId4" Type="http://schemas.openxmlformats.org/officeDocument/2006/relationships/image" Target="../media/image95.jpeg"/></Relationships>
</file>

<file path=ppt/slides/_rels/slide8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oleObject" Target="../embeddings/oleObject76.bin"/><Relationship Id="rId4" Type="http://schemas.openxmlformats.org/officeDocument/2006/relationships/image" Target="../media/image98.jpeg"/></Relationships>
</file>

<file path=ppt/slides/_rels/slide8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oleObject" Target="../embeddings/oleObject77.bin"/><Relationship Id="rId4" Type="http://schemas.openxmlformats.org/officeDocument/2006/relationships/image" Target="../media/image100.jpeg"/></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8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80.vml"/></Relationships>
</file>

<file path=ppt/slides/_rels/slide8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oleObject" Target="../embeddings/oleObject81.bin"/><Relationship Id="rId4" Type="http://schemas.openxmlformats.org/officeDocument/2006/relationships/image" Target="../media/image108.jpeg"/></Relationships>
</file>

<file path=ppt/slides/_rels/slide8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8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9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oleObject" Target="../embeddings/oleObject84.bin"/><Relationship Id="rId4" Type="http://schemas.openxmlformats.org/officeDocument/2006/relationships/image" Target="../media/image112.jpeg"/></Relationships>
</file>

<file path=ppt/slides/_rels/slide9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oleObject" Target="../embeddings/oleObject85.bin"/><Relationship Id="rId5" Type="http://schemas.openxmlformats.org/officeDocument/2006/relationships/image" Target="../media/image115.jpeg"/><Relationship Id="rId4" Type="http://schemas.openxmlformats.org/officeDocument/2006/relationships/image" Target="../media/image114.jpeg"/></Relationships>
</file>

<file path=ppt/slides/_rels/slide9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9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image" Target="../media/image119.jpeg"/><Relationship Id="rId4" Type="http://schemas.openxmlformats.org/officeDocument/2006/relationships/image" Target="../media/image118.jpeg"/></Relationships>
</file>

<file path=ppt/slides/_rels/slide9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9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96.xml.rels><?xml version="1.0" encoding="UTF-8" standalone="yes"?>
<Relationships xmlns="http://schemas.openxmlformats.org/package/2006/relationships"><Relationship Id="rId3" Type="http://schemas.openxmlformats.org/officeDocument/2006/relationships/image" Target="../media/image122.gif"/><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 name="標題 1"/>
          <p:cNvSpPr>
            <a:spLocks noGrp="1"/>
          </p:cNvSpPr>
          <p:nvPr>
            <p:ph type="ctrTitle"/>
          </p:nvPr>
        </p:nvSpPr>
        <p:spPr>
          <a:xfrm>
            <a:off x="611188" y="333375"/>
            <a:ext cx="7772400" cy="1470025"/>
          </a:xfrm>
        </p:spPr>
        <p:txBody>
          <a:bodyPr/>
          <a:lstStyle/>
          <a:p>
            <a:r>
              <a:rPr lang="zh-TW" altLang="en-US" sz="3600" smtClean="0">
                <a:solidFill>
                  <a:srgbClr val="C00000"/>
                </a:solidFill>
                <a:latin typeface="萬用粗標準宋體"/>
                <a:ea typeface="萬用粗標準宋體"/>
                <a:cs typeface="萬用粗標準宋體"/>
              </a:rPr>
              <a:t>痛症自救工作坊</a:t>
            </a:r>
          </a:p>
        </p:txBody>
      </p:sp>
      <p:sp>
        <p:nvSpPr>
          <p:cNvPr id="3" name="副標題 2"/>
          <p:cNvSpPr>
            <a:spLocks noGrp="1"/>
          </p:cNvSpPr>
          <p:nvPr>
            <p:ph type="subTitle" idx="1"/>
          </p:nvPr>
        </p:nvSpPr>
        <p:spPr/>
        <p:txBody>
          <a:bodyPr rtlCol="0">
            <a:normAutofit/>
          </a:bodyPr>
          <a:lstStyle/>
          <a:p>
            <a:pPr fontAlgn="auto">
              <a:spcAft>
                <a:spcPts val="0"/>
              </a:spcAft>
              <a:buFont typeface="Arial" pitchFamily="34" charset="0"/>
              <a:buNone/>
              <a:defRPr/>
            </a:pPr>
            <a:endParaRPr lang="zh-TW" altLang="en-US" dirty="0"/>
          </a:p>
        </p:txBody>
      </p:sp>
      <p:pic>
        <p:nvPicPr>
          <p:cNvPr id="1030" name="Picture 2" descr="E:\盈康舍\盈康社講座\認識關節炎痛症\20150106100200473.jpg"/>
          <p:cNvPicPr>
            <a:picLocks noChangeAspect="1" noChangeArrowheads="1"/>
          </p:cNvPicPr>
          <p:nvPr/>
        </p:nvPicPr>
        <p:blipFill>
          <a:blip r:embed="rId4"/>
          <a:srcRect/>
          <a:stretch>
            <a:fillRect/>
          </a:stretch>
        </p:blipFill>
        <p:spPr bwMode="auto">
          <a:xfrm>
            <a:off x="2124075" y="1557338"/>
            <a:ext cx="5283200" cy="5130800"/>
          </a:xfrm>
          <a:prstGeom prst="rect">
            <a:avLst/>
          </a:prstGeom>
          <a:noFill/>
          <a:ln w="9525">
            <a:noFill/>
            <a:miter lim="800000"/>
            <a:headEnd/>
            <a:tailEnd/>
          </a:ln>
        </p:spPr>
      </p:pic>
      <p:graphicFrame>
        <p:nvGraphicFramePr>
          <p:cNvPr id="1026" name="Object 14"/>
          <p:cNvGraphicFramePr>
            <a:graphicFrameLocks noGrp="1" noChangeAspect="1"/>
          </p:cNvGraphicFramePr>
          <p:nvPr/>
        </p:nvGraphicFramePr>
        <p:xfrm>
          <a:off x="7848600" y="0"/>
          <a:ext cx="1295400" cy="760413"/>
        </p:xfrm>
        <a:graphic>
          <a:graphicData uri="http://schemas.openxmlformats.org/presentationml/2006/ole">
            <p:oleObj spid="_x0000_s1026" name="CorelDRAW" r:id="rId5" imgW="453240" imgH="285480" progId="">
              <p:embed/>
            </p:oleObj>
          </a:graphicData>
        </a:graphic>
      </p:graphicFrame>
      <p:sp>
        <p:nvSpPr>
          <p:cNvPr id="1031"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D:\格式\盈康舍\盈康社講座\痛症怎麽辦\圖形1.JPG"/>
          <p:cNvPicPr>
            <a:picLocks noChangeAspect="1" noChangeArrowheads="1"/>
          </p:cNvPicPr>
          <p:nvPr/>
        </p:nvPicPr>
        <p:blipFill>
          <a:blip r:embed="rId3"/>
          <a:srcRect/>
          <a:stretch>
            <a:fillRect/>
          </a:stretch>
        </p:blipFill>
        <p:spPr bwMode="auto">
          <a:xfrm>
            <a:off x="4787900" y="1196975"/>
            <a:ext cx="4176713" cy="3448050"/>
          </a:xfrm>
          <a:prstGeom prst="rect">
            <a:avLst/>
          </a:prstGeom>
          <a:noFill/>
          <a:ln w="9525">
            <a:noFill/>
            <a:miter lim="800000"/>
            <a:headEnd/>
            <a:tailEnd/>
          </a:ln>
        </p:spPr>
      </p:pic>
      <p:sp>
        <p:nvSpPr>
          <p:cNvPr id="11268" name="矩形 2"/>
          <p:cNvSpPr>
            <a:spLocks noChangeArrowheads="1"/>
          </p:cNvSpPr>
          <p:nvPr/>
        </p:nvSpPr>
        <p:spPr bwMode="auto">
          <a:xfrm>
            <a:off x="250825" y="765175"/>
            <a:ext cx="1622425" cy="522288"/>
          </a:xfrm>
          <a:prstGeom prst="rect">
            <a:avLst/>
          </a:prstGeom>
          <a:noFill/>
          <a:ln w="9525">
            <a:noFill/>
            <a:miter lim="800000"/>
            <a:headEnd/>
            <a:tailEnd/>
          </a:ln>
        </p:spPr>
        <p:txBody>
          <a:bodyPr wrap="none">
            <a:spAutoFit/>
          </a:bodyPr>
          <a:lstStyle/>
          <a:p>
            <a:r>
              <a:rPr lang="zh-TW" altLang="en-US" sz="2800" b="1">
                <a:solidFill>
                  <a:srgbClr val="002060"/>
                </a:solidFill>
                <a:latin typeface="Calibri" pitchFamily="34" charset="0"/>
                <a:ea typeface="新細明體" pitchFamily="18" charset="-120"/>
              </a:rPr>
              <a:t>疾病症狀</a:t>
            </a:r>
            <a:endParaRPr lang="zh-TW" altLang="en-US" sz="2800">
              <a:solidFill>
                <a:srgbClr val="002060"/>
              </a:solidFill>
              <a:latin typeface="Calibri" pitchFamily="34" charset="0"/>
              <a:ea typeface="新細明體" pitchFamily="18" charset="-120"/>
            </a:endParaRPr>
          </a:p>
        </p:txBody>
      </p:sp>
      <p:sp>
        <p:nvSpPr>
          <p:cNvPr id="11269" name="矩形 3"/>
          <p:cNvSpPr>
            <a:spLocks noChangeArrowheads="1"/>
          </p:cNvSpPr>
          <p:nvPr/>
        </p:nvSpPr>
        <p:spPr bwMode="auto">
          <a:xfrm>
            <a:off x="250825" y="1341438"/>
            <a:ext cx="4572000" cy="4492625"/>
          </a:xfrm>
          <a:prstGeom prst="rect">
            <a:avLst/>
          </a:prstGeom>
          <a:noFill/>
          <a:ln w="9525">
            <a:noFill/>
            <a:miter lim="800000"/>
            <a:headEnd/>
            <a:tailEnd/>
          </a:ln>
        </p:spPr>
        <p:txBody>
          <a:bodyPr>
            <a:spAutoFit/>
          </a:bodyPr>
          <a:lstStyle/>
          <a:p>
            <a:r>
              <a:rPr lang="zh-TW" altLang="en-US" sz="2200">
                <a:latin typeface="Calibri" pitchFamily="34" charset="0"/>
                <a:ea typeface="新細明體" pitchFamily="18" charset="-120"/>
              </a:rPr>
              <a:t>臨床表現主要為正中神經受壓食指、中指和無名指麻木、刺痛或呈燒灼樣痛，白天勞動後夜間加劇，甚至睡眠中痛醒；局部性疼痛常放射到肘部及肩部；拇指外展肌力差，偶有端物、提物時突然失手。</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檢查：</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壓迫或叩擊腕橫韌帶、背伸腕關節時疼痛加重；病程長者，可有大魚際肌萎縮。甚至會出現間歇性皮膚發白、發紺；嚴重者可出現拇指、食指發紺、指尖壞死或萎縮性潰瘍，成為不可逆的改變。</a:t>
            </a:r>
          </a:p>
        </p:txBody>
      </p:sp>
      <p:graphicFrame>
        <p:nvGraphicFramePr>
          <p:cNvPr id="11266" name="Object 14"/>
          <p:cNvGraphicFramePr>
            <a:graphicFrameLocks noGrp="1" noChangeAspect="1"/>
          </p:cNvGraphicFramePr>
          <p:nvPr/>
        </p:nvGraphicFramePr>
        <p:xfrm>
          <a:off x="7848600" y="0"/>
          <a:ext cx="1295400" cy="760413"/>
        </p:xfrm>
        <a:graphic>
          <a:graphicData uri="http://schemas.openxmlformats.org/presentationml/2006/ole">
            <p:oleObj spid="_x0000_s11266" name="CorelDRAW" r:id="rId4" imgW="453240" imgH="285480" progId="">
              <p:embed/>
            </p:oleObj>
          </a:graphicData>
        </a:graphic>
      </p:graphicFrame>
      <p:sp>
        <p:nvSpPr>
          <p:cNvPr id="11270"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1"/>
          <p:cNvSpPr>
            <a:spLocks noChangeArrowheads="1"/>
          </p:cNvSpPr>
          <p:nvPr/>
        </p:nvSpPr>
        <p:spPr bwMode="auto">
          <a:xfrm>
            <a:off x="468313" y="1557338"/>
            <a:ext cx="7920037" cy="2246312"/>
          </a:xfrm>
          <a:prstGeom prst="rect">
            <a:avLst/>
          </a:prstGeom>
          <a:noFill/>
          <a:ln w="9525">
            <a:noFill/>
            <a:miter lim="800000"/>
            <a:headEnd/>
            <a:tailEnd/>
          </a:ln>
        </p:spPr>
        <p:txBody>
          <a:bodyPr>
            <a:spAutoFit/>
          </a:bodyPr>
          <a:lstStyle/>
          <a:p>
            <a:r>
              <a:rPr lang="zh-TW" altLang="en-US" sz="2800">
                <a:latin typeface="Calibri" pitchFamily="34" charset="0"/>
                <a:ea typeface="新細明體" pitchFamily="18" charset="-120"/>
              </a:rPr>
              <a:t>主要是由於使用電腦人群如上網族每天長時間接觸電腦，重複著在鍵盤上打字和移動鼠標，手腕關節因長期密集、反覆和過度的活動，逐漸形成腕關節的麻痺和疼痛。若對這種症候長期置之不理，可能會導致神經受損，手部肌肉萎縮。</a:t>
            </a:r>
          </a:p>
        </p:txBody>
      </p:sp>
      <p:sp>
        <p:nvSpPr>
          <p:cNvPr id="12292" name="矩形 2"/>
          <p:cNvSpPr>
            <a:spLocks noChangeArrowheads="1"/>
          </p:cNvSpPr>
          <p:nvPr/>
        </p:nvSpPr>
        <p:spPr bwMode="auto">
          <a:xfrm>
            <a:off x="611188" y="549275"/>
            <a:ext cx="1724025" cy="830263"/>
          </a:xfrm>
          <a:prstGeom prst="rect">
            <a:avLst/>
          </a:prstGeom>
          <a:noFill/>
          <a:ln w="9525">
            <a:noFill/>
            <a:miter lim="800000"/>
            <a:headEnd/>
            <a:tailEnd/>
          </a:ln>
        </p:spPr>
        <p:txBody>
          <a:bodyPr wrap="none">
            <a:spAutoFit/>
          </a:bodyPr>
          <a:lstStyle/>
          <a:p>
            <a:r>
              <a:rPr lang="zh-TW" altLang="zh-TW" sz="2400" b="1">
                <a:solidFill>
                  <a:srgbClr val="002060"/>
                </a:solidFill>
                <a:latin typeface="Calibri" pitchFamily="34" charset="0"/>
                <a:ea typeface="新細明體" pitchFamily="18" charset="-120"/>
              </a:rPr>
              <a:t>腕管綜合症</a:t>
            </a:r>
            <a:endParaRPr lang="zh-TW" altLang="en-US" sz="2400">
              <a:solidFill>
                <a:srgbClr val="002060"/>
              </a:solidFill>
              <a:latin typeface="Calibri" pitchFamily="34" charset="0"/>
              <a:ea typeface="新細明體" pitchFamily="18" charset="-120"/>
            </a:endParaRPr>
          </a:p>
          <a:p>
            <a:r>
              <a:rPr lang="zh-TW" altLang="en-US" sz="2400">
                <a:latin typeface="Calibri" pitchFamily="34" charset="0"/>
                <a:ea typeface="新細明體" pitchFamily="18" charset="-120"/>
              </a:rPr>
              <a:t>病因：</a:t>
            </a:r>
          </a:p>
        </p:txBody>
      </p:sp>
      <p:pic>
        <p:nvPicPr>
          <p:cNvPr id="12293" name="圖片 3" descr="http://www.wppc.hk/2009_1maintheme.jpg"/>
          <p:cNvPicPr>
            <a:picLocks noChangeAspect="1" noChangeArrowheads="1"/>
          </p:cNvPicPr>
          <p:nvPr/>
        </p:nvPicPr>
        <p:blipFill>
          <a:blip r:embed="rId3"/>
          <a:srcRect/>
          <a:stretch>
            <a:fillRect/>
          </a:stretch>
        </p:blipFill>
        <p:spPr bwMode="auto">
          <a:xfrm>
            <a:off x="4932363" y="4076700"/>
            <a:ext cx="3743325" cy="2276475"/>
          </a:xfrm>
          <a:prstGeom prst="rect">
            <a:avLst/>
          </a:prstGeom>
          <a:noFill/>
          <a:ln w="9525">
            <a:noFill/>
            <a:miter lim="800000"/>
            <a:headEnd/>
            <a:tailEnd/>
          </a:ln>
        </p:spPr>
      </p:pic>
      <p:graphicFrame>
        <p:nvGraphicFramePr>
          <p:cNvPr id="12290" name="Object 14"/>
          <p:cNvGraphicFramePr>
            <a:graphicFrameLocks noGrp="1" noChangeAspect="1"/>
          </p:cNvGraphicFramePr>
          <p:nvPr/>
        </p:nvGraphicFramePr>
        <p:xfrm>
          <a:off x="7848600" y="0"/>
          <a:ext cx="1295400" cy="760413"/>
        </p:xfrm>
        <a:graphic>
          <a:graphicData uri="http://schemas.openxmlformats.org/presentationml/2006/ole">
            <p:oleObj spid="_x0000_s12290" name="CorelDRAW" r:id="rId4" imgW="453240" imgH="285480" progId="">
              <p:embed/>
            </p:oleObj>
          </a:graphicData>
        </a:graphic>
      </p:graphicFrame>
      <p:sp>
        <p:nvSpPr>
          <p:cNvPr id="12294"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2"/>
          <p:cNvSpPr>
            <a:spLocks noChangeArrowheads="1"/>
          </p:cNvSpPr>
          <p:nvPr/>
        </p:nvSpPr>
        <p:spPr bwMode="auto">
          <a:xfrm>
            <a:off x="4252913" y="3244850"/>
            <a:ext cx="415925" cy="368300"/>
          </a:xfrm>
          <a:prstGeom prst="rect">
            <a:avLst/>
          </a:prstGeom>
          <a:noFill/>
          <a:ln w="9525">
            <a:noFill/>
            <a:miter lim="800000"/>
            <a:headEnd/>
            <a:tailEnd/>
          </a:ln>
        </p:spPr>
        <p:txBody>
          <a:bodyPr wrap="none">
            <a:spAutoFit/>
          </a:bodyPr>
          <a:lstStyle/>
          <a:p>
            <a:endParaRPr lang="zh-TW" altLang="en-US">
              <a:latin typeface="Calibri" pitchFamily="34" charset="0"/>
              <a:ea typeface="新細明體" pitchFamily="18" charset="-120"/>
            </a:endParaRPr>
          </a:p>
        </p:txBody>
      </p:sp>
      <p:sp>
        <p:nvSpPr>
          <p:cNvPr id="13316" name="矩形 3"/>
          <p:cNvSpPr>
            <a:spLocks noChangeArrowheads="1"/>
          </p:cNvSpPr>
          <p:nvPr/>
        </p:nvSpPr>
        <p:spPr bwMode="auto">
          <a:xfrm>
            <a:off x="1042988" y="260350"/>
            <a:ext cx="6119812" cy="523875"/>
          </a:xfrm>
          <a:prstGeom prst="rect">
            <a:avLst/>
          </a:prstGeom>
          <a:noFill/>
          <a:ln w="9525">
            <a:noFill/>
            <a:miter lim="800000"/>
            <a:headEnd/>
            <a:tailEnd/>
          </a:ln>
        </p:spPr>
        <p:txBody>
          <a:bodyPr wrap="none">
            <a:spAutoFit/>
          </a:bodyPr>
          <a:lstStyle/>
          <a:p>
            <a:r>
              <a:rPr lang="zh-TW" altLang="zh-TW" sz="2800">
                <a:solidFill>
                  <a:srgbClr val="C00000"/>
                </a:solidFill>
                <a:latin typeface="萬用粗標準宋體"/>
                <a:ea typeface="萬用粗標準宋體"/>
                <a:cs typeface="萬用粗標準宋體"/>
              </a:rPr>
              <a:t>拇 指 腱 鞘 炎</a:t>
            </a:r>
            <a:r>
              <a:rPr lang="en-US" altLang="zh-TW" sz="2800">
                <a:solidFill>
                  <a:srgbClr val="C00000"/>
                </a:solidFill>
                <a:latin typeface="萬用粗標準宋體"/>
                <a:ea typeface="萬用粗標準宋體"/>
                <a:cs typeface="萬用粗標準宋體"/>
              </a:rPr>
              <a:t>(</a:t>
            </a:r>
            <a:r>
              <a:rPr lang="zh-TW" altLang="zh-TW" sz="2800">
                <a:solidFill>
                  <a:srgbClr val="C00000"/>
                </a:solidFill>
                <a:latin typeface="萬用粗標準宋體"/>
                <a:ea typeface="萬用粗標準宋體"/>
                <a:cs typeface="萬用粗標準宋體"/>
              </a:rPr>
              <a:t>奎爾萬氏症「媽媽手」</a:t>
            </a:r>
            <a:r>
              <a:rPr lang="en-US" altLang="zh-TW" sz="2800">
                <a:solidFill>
                  <a:srgbClr val="C00000"/>
                </a:solidFill>
                <a:latin typeface="萬用粗標準宋體"/>
                <a:ea typeface="萬用粗標準宋體"/>
                <a:cs typeface="萬用粗標準宋體"/>
              </a:rPr>
              <a:t>)</a:t>
            </a:r>
            <a:endParaRPr lang="zh-TW" altLang="en-US" sz="2800">
              <a:solidFill>
                <a:srgbClr val="C00000"/>
              </a:solidFill>
              <a:latin typeface="萬用粗標準宋體"/>
              <a:ea typeface="萬用粗標準宋體"/>
              <a:cs typeface="萬用粗標準宋體"/>
            </a:endParaRPr>
          </a:p>
        </p:txBody>
      </p:sp>
      <p:pic>
        <p:nvPicPr>
          <p:cNvPr id="13317" name="圖片 4" descr="http://www.wppc.hk/2009_1maintheme7.jpg"/>
          <p:cNvPicPr>
            <a:picLocks noChangeAspect="1" noChangeArrowheads="1"/>
          </p:cNvPicPr>
          <p:nvPr/>
        </p:nvPicPr>
        <p:blipFill>
          <a:blip r:embed="rId3"/>
          <a:srcRect/>
          <a:stretch>
            <a:fillRect/>
          </a:stretch>
        </p:blipFill>
        <p:spPr bwMode="auto">
          <a:xfrm>
            <a:off x="4716463" y="1268413"/>
            <a:ext cx="4232275" cy="2012950"/>
          </a:xfrm>
          <a:prstGeom prst="rect">
            <a:avLst/>
          </a:prstGeom>
          <a:noFill/>
          <a:ln w="9525">
            <a:noFill/>
            <a:miter lim="800000"/>
            <a:headEnd/>
            <a:tailEnd/>
          </a:ln>
        </p:spPr>
      </p:pic>
      <p:sp>
        <p:nvSpPr>
          <p:cNvPr id="13318" name="矩形 5"/>
          <p:cNvSpPr>
            <a:spLocks noChangeArrowheads="1"/>
          </p:cNvSpPr>
          <p:nvPr/>
        </p:nvSpPr>
        <p:spPr bwMode="auto">
          <a:xfrm>
            <a:off x="323850" y="1196975"/>
            <a:ext cx="4572000" cy="2462213"/>
          </a:xfrm>
          <a:prstGeom prst="rect">
            <a:avLst/>
          </a:prstGeom>
          <a:noFill/>
          <a:ln w="9525">
            <a:noFill/>
            <a:miter lim="800000"/>
            <a:headEnd/>
            <a:tailEnd/>
          </a:ln>
        </p:spPr>
        <p:txBody>
          <a:bodyPr>
            <a:spAutoFit/>
          </a:bodyPr>
          <a:lstStyle/>
          <a:p>
            <a:r>
              <a:rPr lang="zh-TW" altLang="zh-TW" sz="2200">
                <a:latin typeface="Calibri" pitchFamily="34" charset="0"/>
                <a:ea typeface="新細明體" pitchFamily="18" charset="-120"/>
              </a:rPr>
              <a:t>成因：又稱「媽媽手」。手部過度及經常重覆地用力，加上不正確的手腕姿勢，以致拇指的兩組肌腱：伸拇短肌、外展拇長肌及周邊的滑膜出現腫脹及發炎，嚴重時肌腱活動受到限制，並產生粘黏組織。</a:t>
            </a:r>
            <a:r>
              <a:rPr lang="en-US" altLang="zh-TW" sz="2200">
                <a:latin typeface="Calibri" pitchFamily="34" charset="0"/>
                <a:ea typeface="新細明體" pitchFamily="18" charset="-120"/>
              </a:rPr>
              <a:t/>
            </a:r>
            <a:br>
              <a:rPr lang="en-US" altLang="zh-TW" sz="2200">
                <a:latin typeface="Calibri" pitchFamily="34" charset="0"/>
                <a:ea typeface="新細明體" pitchFamily="18" charset="-120"/>
              </a:rPr>
            </a:br>
            <a:endParaRPr lang="zh-TW" altLang="en-US" sz="2200">
              <a:latin typeface="Calibri" pitchFamily="34" charset="0"/>
              <a:ea typeface="新細明體" pitchFamily="18" charset="-120"/>
            </a:endParaRPr>
          </a:p>
        </p:txBody>
      </p:sp>
      <p:sp>
        <p:nvSpPr>
          <p:cNvPr id="13319" name="矩形 6"/>
          <p:cNvSpPr>
            <a:spLocks noChangeArrowheads="1"/>
          </p:cNvSpPr>
          <p:nvPr/>
        </p:nvSpPr>
        <p:spPr bwMode="auto">
          <a:xfrm>
            <a:off x="395288" y="3933825"/>
            <a:ext cx="5400675" cy="2122488"/>
          </a:xfrm>
          <a:prstGeom prst="rect">
            <a:avLst/>
          </a:prstGeom>
          <a:noFill/>
          <a:ln w="9525">
            <a:noFill/>
            <a:miter lim="800000"/>
            <a:headEnd/>
            <a:tailEnd/>
          </a:ln>
        </p:spPr>
        <p:txBody>
          <a:bodyPr>
            <a:spAutoFit/>
          </a:bodyPr>
          <a:lstStyle/>
          <a:p>
            <a:r>
              <a:rPr lang="zh-TW" altLang="zh-TW" sz="2200">
                <a:latin typeface="Calibri" pitchFamily="34" charset="0"/>
                <a:ea typeface="新細明體" pitchFamily="18" charset="-120"/>
              </a:rPr>
              <a:t>拇指及手腕的結構</a:t>
            </a:r>
            <a:r>
              <a:rPr lang="en-US" altLang="zh-TW" sz="2200">
                <a:latin typeface="Calibri" pitchFamily="34" charset="0"/>
                <a:ea typeface="新細明體" pitchFamily="18" charset="-120"/>
              </a:rPr>
              <a:t/>
            </a:r>
            <a:br>
              <a:rPr lang="en-US" altLang="zh-TW" sz="2200">
                <a:latin typeface="Calibri" pitchFamily="34" charset="0"/>
                <a:ea typeface="新細明體" pitchFamily="18" charset="-120"/>
              </a:rPr>
            </a:br>
            <a:r>
              <a:rPr lang="zh-TW" altLang="zh-TW" sz="2200">
                <a:latin typeface="Calibri" pitchFamily="34" charset="0"/>
                <a:ea typeface="新細明體" pitchFamily="18" charset="-120"/>
              </a:rPr>
              <a:t>伸拇短肌、外展拇長肌分別控制拇指伸展及外展的動作，它們在繞過橈骨莖突，共用一條狹窄的腱鞘，故當過度使用拇指，便有機會引起周邊的滑膜及腱鞘發炎。</a:t>
            </a:r>
            <a:r>
              <a:rPr lang="en-US" altLang="zh-TW" sz="2200">
                <a:latin typeface="Calibri" pitchFamily="34" charset="0"/>
                <a:ea typeface="新細明體" pitchFamily="18" charset="-120"/>
              </a:rPr>
              <a:t/>
            </a:r>
            <a:br>
              <a:rPr lang="en-US" altLang="zh-TW" sz="2200">
                <a:latin typeface="Calibri" pitchFamily="34" charset="0"/>
                <a:ea typeface="新細明體" pitchFamily="18" charset="-120"/>
              </a:rPr>
            </a:br>
            <a:endParaRPr lang="zh-TW" altLang="en-US" sz="2200">
              <a:latin typeface="Calibri" pitchFamily="34" charset="0"/>
              <a:ea typeface="新細明體" pitchFamily="18" charset="-120"/>
            </a:endParaRPr>
          </a:p>
        </p:txBody>
      </p:sp>
      <p:pic>
        <p:nvPicPr>
          <p:cNvPr id="13320" name="Picture 2" descr="D:\格式\盈康舍\盈康社講座\痛症怎麽辦\2012122904812623.jpg"/>
          <p:cNvPicPr>
            <a:picLocks noChangeAspect="1" noChangeArrowheads="1"/>
          </p:cNvPicPr>
          <p:nvPr/>
        </p:nvPicPr>
        <p:blipFill>
          <a:blip r:embed="rId4"/>
          <a:srcRect/>
          <a:stretch>
            <a:fillRect/>
          </a:stretch>
        </p:blipFill>
        <p:spPr bwMode="auto">
          <a:xfrm>
            <a:off x="6084888" y="3500438"/>
            <a:ext cx="2519362" cy="3268662"/>
          </a:xfrm>
          <a:prstGeom prst="rect">
            <a:avLst/>
          </a:prstGeom>
          <a:noFill/>
          <a:ln w="9525">
            <a:noFill/>
            <a:miter lim="800000"/>
            <a:headEnd/>
            <a:tailEnd/>
          </a:ln>
        </p:spPr>
      </p:pic>
      <p:graphicFrame>
        <p:nvGraphicFramePr>
          <p:cNvPr id="13314" name="Object 14"/>
          <p:cNvGraphicFramePr>
            <a:graphicFrameLocks noGrp="1" noChangeAspect="1"/>
          </p:cNvGraphicFramePr>
          <p:nvPr/>
        </p:nvGraphicFramePr>
        <p:xfrm>
          <a:off x="7848600" y="0"/>
          <a:ext cx="1295400" cy="760413"/>
        </p:xfrm>
        <a:graphic>
          <a:graphicData uri="http://schemas.openxmlformats.org/presentationml/2006/ole">
            <p:oleObj spid="_x0000_s13314" name="CorelDRAW" r:id="rId5" imgW="453240" imgH="285480" progId="">
              <p:embed/>
            </p:oleObj>
          </a:graphicData>
        </a:graphic>
      </p:graphicFrame>
      <p:sp>
        <p:nvSpPr>
          <p:cNvPr id="13321"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矩形 3"/>
          <p:cNvSpPr>
            <a:spLocks noChangeArrowheads="1"/>
          </p:cNvSpPr>
          <p:nvPr/>
        </p:nvSpPr>
        <p:spPr bwMode="auto">
          <a:xfrm>
            <a:off x="323850" y="476250"/>
            <a:ext cx="4572000" cy="3140075"/>
          </a:xfrm>
          <a:prstGeom prst="rect">
            <a:avLst/>
          </a:prstGeom>
          <a:noFill/>
          <a:ln w="9525">
            <a:noFill/>
            <a:miter lim="800000"/>
            <a:headEnd/>
            <a:tailEnd/>
          </a:ln>
        </p:spPr>
        <p:txBody>
          <a:bodyPr>
            <a:spAutoFit/>
          </a:bodyPr>
          <a:lstStyle/>
          <a:p>
            <a:r>
              <a:rPr lang="zh-TW" altLang="zh-TW" sz="2200">
                <a:latin typeface="Calibri" pitchFamily="34" charset="0"/>
                <a:ea typeface="新細明體" pitchFamily="18" charset="-120"/>
              </a:rPr>
              <a:t>病徵：患者會感到大拇指近手腕處出現疼痛、麻痺及腫脹，並擴散至手肘及前臂，按壓手腕橈側（拇指側）會有明顯的壓痛及凸起的腫塊。豎起大拇指及向手心屈曲時均會引起痛楚。嚴重時，拇指無法用力緊握物件，而活動大拇指時更會有繃緊及「卡住」的感覺。</a:t>
            </a:r>
            <a:r>
              <a:rPr lang="en-US" altLang="zh-TW" sz="2200">
                <a:latin typeface="Calibri" pitchFamily="34" charset="0"/>
                <a:ea typeface="新細明體" pitchFamily="18" charset="-120"/>
              </a:rPr>
              <a:t/>
            </a:r>
            <a:br>
              <a:rPr lang="en-US" altLang="zh-TW" sz="2200">
                <a:latin typeface="Calibri" pitchFamily="34" charset="0"/>
                <a:ea typeface="新細明體" pitchFamily="18" charset="-120"/>
              </a:rPr>
            </a:br>
            <a:endParaRPr lang="zh-TW" altLang="en-US" sz="2200">
              <a:latin typeface="Calibri" pitchFamily="34" charset="0"/>
              <a:ea typeface="新細明體" pitchFamily="18" charset="-120"/>
            </a:endParaRPr>
          </a:p>
        </p:txBody>
      </p:sp>
      <p:sp>
        <p:nvSpPr>
          <p:cNvPr id="14340" name="矩形 6"/>
          <p:cNvSpPr>
            <a:spLocks noChangeArrowheads="1"/>
          </p:cNvSpPr>
          <p:nvPr/>
        </p:nvSpPr>
        <p:spPr bwMode="auto">
          <a:xfrm>
            <a:off x="323850" y="3933825"/>
            <a:ext cx="4824413" cy="1784350"/>
          </a:xfrm>
          <a:prstGeom prst="rect">
            <a:avLst/>
          </a:prstGeom>
          <a:noFill/>
          <a:ln w="9525">
            <a:noFill/>
            <a:miter lim="800000"/>
            <a:headEnd/>
            <a:tailEnd/>
          </a:ln>
        </p:spPr>
        <p:txBody>
          <a:bodyPr>
            <a:spAutoFit/>
          </a:bodyPr>
          <a:lstStyle/>
          <a:p>
            <a:r>
              <a:rPr lang="zh-TW" altLang="en-US" sz="2200">
                <a:latin typeface="Calibri" pitchFamily="34" charset="0"/>
                <a:ea typeface="新細明體" pitchFamily="18" charset="-120"/>
              </a:rPr>
              <a:t>高危人士：</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圖書館管理員、包裝工人、製鞋工人、打字員、髮型師、侍應生、家庭主婦洗衣服或扭毛巾以及產婦多抱小孩後，均屬易患</a:t>
            </a:r>
            <a:r>
              <a:rPr lang="zh-TW" altLang="zh-TW" sz="2200">
                <a:latin typeface="Calibri" pitchFamily="34" charset="0"/>
                <a:ea typeface="新細明體" pitchFamily="18" charset="-120"/>
              </a:rPr>
              <a:t>拇 指 腱 鞘 炎</a:t>
            </a:r>
            <a:r>
              <a:rPr lang="zh-TW" altLang="en-US" sz="2200">
                <a:latin typeface="Calibri" pitchFamily="34" charset="0"/>
                <a:ea typeface="新細明體" pitchFamily="18" charset="-120"/>
              </a:rPr>
              <a:t>。</a:t>
            </a:r>
          </a:p>
        </p:txBody>
      </p:sp>
      <p:pic>
        <p:nvPicPr>
          <p:cNvPr id="14341" name="Picture 6" descr="c:\users\fai\appdata\roaming\360se6\USERDA~1\Temp\201212~1.JPG"/>
          <p:cNvPicPr>
            <a:picLocks noChangeAspect="1" noChangeArrowheads="1"/>
          </p:cNvPicPr>
          <p:nvPr/>
        </p:nvPicPr>
        <p:blipFill>
          <a:blip r:embed="rId3"/>
          <a:srcRect/>
          <a:stretch>
            <a:fillRect/>
          </a:stretch>
        </p:blipFill>
        <p:spPr bwMode="auto">
          <a:xfrm>
            <a:off x="5580063" y="3860800"/>
            <a:ext cx="2743200" cy="2057400"/>
          </a:xfrm>
          <a:prstGeom prst="rect">
            <a:avLst/>
          </a:prstGeom>
          <a:noFill/>
          <a:ln w="9525">
            <a:noFill/>
            <a:miter lim="800000"/>
            <a:headEnd/>
            <a:tailEnd/>
          </a:ln>
        </p:spPr>
      </p:pic>
      <p:sp>
        <p:nvSpPr>
          <p:cNvPr id="14342" name="矩形 8"/>
          <p:cNvSpPr>
            <a:spLocks noChangeArrowheads="1"/>
          </p:cNvSpPr>
          <p:nvPr/>
        </p:nvSpPr>
        <p:spPr bwMode="auto">
          <a:xfrm>
            <a:off x="6443663" y="6092825"/>
            <a:ext cx="1108075" cy="369888"/>
          </a:xfrm>
          <a:prstGeom prst="rect">
            <a:avLst/>
          </a:prstGeom>
          <a:noFill/>
          <a:ln w="9525">
            <a:noFill/>
            <a:miter lim="800000"/>
            <a:headEnd/>
            <a:tailEnd/>
          </a:ln>
        </p:spPr>
        <p:txBody>
          <a:bodyPr wrap="none">
            <a:spAutoFit/>
          </a:bodyPr>
          <a:lstStyle/>
          <a:p>
            <a:r>
              <a:rPr lang="zh-TW" altLang="en-US" b="1">
                <a:latin typeface="Calibri" pitchFamily="34" charset="0"/>
                <a:ea typeface="新細明體" pitchFamily="18" charset="-120"/>
              </a:rPr>
              <a:t>握拳測試</a:t>
            </a:r>
          </a:p>
        </p:txBody>
      </p:sp>
      <p:pic>
        <p:nvPicPr>
          <p:cNvPr id="14343" name="Picture 2" descr="c:\users\fai\appdata\roaming\360se6\USERDA~1\Temp\w0100016.jpg"/>
          <p:cNvPicPr>
            <a:picLocks noChangeAspect="1" noChangeArrowheads="1"/>
          </p:cNvPicPr>
          <p:nvPr/>
        </p:nvPicPr>
        <p:blipFill>
          <a:blip r:embed="rId4"/>
          <a:srcRect/>
          <a:stretch>
            <a:fillRect/>
          </a:stretch>
        </p:blipFill>
        <p:spPr bwMode="auto">
          <a:xfrm>
            <a:off x="5003800" y="1052513"/>
            <a:ext cx="3810000" cy="2571750"/>
          </a:xfrm>
          <a:prstGeom prst="rect">
            <a:avLst/>
          </a:prstGeom>
          <a:noFill/>
          <a:ln w="9525">
            <a:noFill/>
            <a:miter lim="800000"/>
            <a:headEnd/>
            <a:tailEnd/>
          </a:ln>
        </p:spPr>
      </p:pic>
      <p:graphicFrame>
        <p:nvGraphicFramePr>
          <p:cNvPr id="14338" name="Object 14"/>
          <p:cNvGraphicFramePr>
            <a:graphicFrameLocks noGrp="1" noChangeAspect="1"/>
          </p:cNvGraphicFramePr>
          <p:nvPr/>
        </p:nvGraphicFramePr>
        <p:xfrm>
          <a:off x="7848600" y="0"/>
          <a:ext cx="1295400" cy="760413"/>
        </p:xfrm>
        <a:graphic>
          <a:graphicData uri="http://schemas.openxmlformats.org/presentationml/2006/ole">
            <p:oleObj spid="_x0000_s14338" name="CorelDRAW" r:id="rId5" imgW="453240" imgH="285480" progId="">
              <p:embed/>
            </p:oleObj>
          </a:graphicData>
        </a:graphic>
      </p:graphicFrame>
      <p:sp>
        <p:nvSpPr>
          <p:cNvPr id="14344"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1"/>
          <p:cNvSpPr>
            <a:spLocks noChangeArrowheads="1"/>
          </p:cNvSpPr>
          <p:nvPr/>
        </p:nvSpPr>
        <p:spPr bwMode="auto">
          <a:xfrm>
            <a:off x="2771775" y="260350"/>
            <a:ext cx="3467100" cy="585788"/>
          </a:xfrm>
          <a:prstGeom prst="rect">
            <a:avLst/>
          </a:prstGeom>
          <a:noFill/>
          <a:ln w="9525">
            <a:noFill/>
            <a:miter lim="800000"/>
            <a:headEnd/>
            <a:tailEnd/>
          </a:ln>
        </p:spPr>
        <p:txBody>
          <a:bodyPr wrap="none">
            <a:spAutoFit/>
          </a:bodyPr>
          <a:lstStyle/>
          <a:p>
            <a:r>
              <a:rPr lang="zh-TW" altLang="zh-TW" sz="3200">
                <a:solidFill>
                  <a:srgbClr val="C00000"/>
                </a:solidFill>
                <a:latin typeface="萬用粗標準宋體"/>
                <a:ea typeface="萬用粗標準宋體"/>
                <a:cs typeface="萬用粗標準宋體"/>
              </a:rPr>
              <a:t>扳機指「彈弓手」</a:t>
            </a:r>
            <a:endParaRPr lang="zh-TW" altLang="en-US" sz="3200">
              <a:solidFill>
                <a:srgbClr val="C00000"/>
              </a:solidFill>
              <a:latin typeface="萬用粗標準宋體"/>
              <a:ea typeface="萬用粗標準宋體"/>
              <a:cs typeface="萬用粗標準宋體"/>
            </a:endParaRPr>
          </a:p>
        </p:txBody>
      </p:sp>
      <p:pic>
        <p:nvPicPr>
          <p:cNvPr id="15364" name="圖片 2" descr="http://www.wppc.hk/2009_1maintheme5.jpg"/>
          <p:cNvPicPr>
            <a:picLocks noChangeAspect="1" noChangeArrowheads="1"/>
          </p:cNvPicPr>
          <p:nvPr/>
        </p:nvPicPr>
        <p:blipFill>
          <a:blip r:embed="rId3"/>
          <a:srcRect/>
          <a:stretch>
            <a:fillRect/>
          </a:stretch>
        </p:blipFill>
        <p:spPr bwMode="auto">
          <a:xfrm>
            <a:off x="5219700" y="1484313"/>
            <a:ext cx="3709988" cy="3313112"/>
          </a:xfrm>
          <a:prstGeom prst="rect">
            <a:avLst/>
          </a:prstGeom>
          <a:noFill/>
          <a:ln w="9525">
            <a:noFill/>
            <a:miter lim="800000"/>
            <a:headEnd/>
            <a:tailEnd/>
          </a:ln>
        </p:spPr>
      </p:pic>
      <p:sp>
        <p:nvSpPr>
          <p:cNvPr id="15365" name="矩形 4"/>
          <p:cNvSpPr>
            <a:spLocks noChangeArrowheads="1"/>
          </p:cNvSpPr>
          <p:nvPr/>
        </p:nvSpPr>
        <p:spPr bwMode="auto">
          <a:xfrm>
            <a:off x="468313" y="4652963"/>
            <a:ext cx="4572000" cy="1908175"/>
          </a:xfrm>
          <a:prstGeom prst="rect">
            <a:avLst/>
          </a:prstGeom>
          <a:noFill/>
          <a:ln w="9525">
            <a:noFill/>
            <a:miter lim="800000"/>
            <a:headEnd/>
            <a:tailEnd/>
          </a:ln>
        </p:spPr>
        <p:txBody>
          <a:bodyPr>
            <a:spAutoFit/>
          </a:bodyPr>
          <a:lstStyle/>
          <a:p>
            <a:r>
              <a:rPr lang="zh-TW" altLang="zh-TW" sz="2000" b="1">
                <a:latin typeface="Calibri" pitchFamily="34" charset="0"/>
                <a:ea typeface="新細明體" pitchFamily="18" charset="-120"/>
              </a:rPr>
              <a:t>彈弓手卡住時動彈不得</a:t>
            </a:r>
            <a:r>
              <a:rPr lang="en-US" altLang="zh-TW" sz="2000" b="1">
                <a:latin typeface="Calibri" pitchFamily="34" charset="0"/>
                <a:ea typeface="新細明體" pitchFamily="18" charset="-120"/>
              </a:rPr>
              <a:t/>
            </a:r>
            <a:br>
              <a:rPr lang="en-US" altLang="zh-TW" sz="2000" b="1">
                <a:latin typeface="Calibri" pitchFamily="34" charset="0"/>
                <a:ea typeface="新細明體" pitchFamily="18" charset="-120"/>
              </a:rPr>
            </a:br>
            <a:r>
              <a:rPr lang="zh-TW" altLang="zh-TW" sz="2000" b="1">
                <a:latin typeface="Calibri" pitchFamily="34" charset="0"/>
                <a:ea typeface="新細明體" pitchFamily="18" charset="-120"/>
              </a:rPr>
              <a:t>手指肌腱和腱鞘因長期重覆性的活動而增加摩擦及出現發炎、腫脹，當活動手指時增厚的部份不能通過腱鞘，引起疼痛並卡住而動彈不得。</a:t>
            </a:r>
            <a:r>
              <a:rPr lang="en-US" altLang="zh-TW" b="1">
                <a:latin typeface="Calibri" pitchFamily="34" charset="0"/>
                <a:ea typeface="新細明體" pitchFamily="18" charset="-120"/>
              </a:rPr>
              <a:t/>
            </a:r>
            <a:br>
              <a:rPr lang="en-US" altLang="zh-TW" b="1">
                <a:latin typeface="Calibri" pitchFamily="34" charset="0"/>
                <a:ea typeface="新細明體" pitchFamily="18" charset="-120"/>
              </a:rPr>
            </a:br>
            <a:endParaRPr lang="zh-TW" altLang="en-US">
              <a:latin typeface="Calibri" pitchFamily="34" charset="0"/>
              <a:ea typeface="新細明體" pitchFamily="18" charset="-120"/>
            </a:endParaRPr>
          </a:p>
        </p:txBody>
      </p:sp>
      <p:sp>
        <p:nvSpPr>
          <p:cNvPr id="15366" name="矩形 5"/>
          <p:cNvSpPr>
            <a:spLocks noChangeArrowheads="1"/>
          </p:cNvSpPr>
          <p:nvPr/>
        </p:nvSpPr>
        <p:spPr bwMode="auto">
          <a:xfrm>
            <a:off x="323850" y="1125538"/>
            <a:ext cx="4572000" cy="3168650"/>
          </a:xfrm>
          <a:prstGeom prst="rect">
            <a:avLst/>
          </a:prstGeom>
          <a:noFill/>
          <a:ln w="9525">
            <a:noFill/>
            <a:miter lim="800000"/>
            <a:headEnd/>
            <a:tailEnd/>
          </a:ln>
        </p:spPr>
        <p:txBody>
          <a:bodyPr>
            <a:spAutoFit/>
          </a:bodyPr>
          <a:lstStyle/>
          <a:p>
            <a:r>
              <a:rPr lang="zh-TW" altLang="zh-TW" sz="2000">
                <a:latin typeface="Calibri" pitchFamily="34" charset="0"/>
                <a:ea typeface="新細明體" pitchFamily="18" charset="-120"/>
              </a:rPr>
              <a:t>成因：手部肌腱和腱鞘因長期重覆性的活動而增加摩擦及減低潤滑能力。久而久之便會出現局部的發炎、腫脹，甚至長出小結節。每當手指屈、伸時，肌腱便要穿過，並於纖維內滑動，而腫脹了的肌腱要勉強地擠進纖維管時，便會產生疼痛、”咯咯”響聲及有被「卡」著的僵硬感覺。扳機指多發生於拇指、中指及無名指，以</a:t>
            </a:r>
            <a:r>
              <a:rPr lang="en-US" altLang="zh-TW" sz="2000">
                <a:latin typeface="Calibri" pitchFamily="34" charset="0"/>
                <a:ea typeface="新細明體" pitchFamily="18" charset="-120"/>
              </a:rPr>
              <a:t>40-60</a:t>
            </a:r>
            <a:r>
              <a:rPr lang="zh-TW" altLang="zh-TW" sz="2000">
                <a:latin typeface="Calibri" pitchFamily="34" charset="0"/>
                <a:ea typeface="新細明體" pitchFamily="18" charset="-120"/>
              </a:rPr>
              <a:t>歲的女士較為普遍。</a:t>
            </a:r>
            <a:endParaRPr lang="zh-TW" altLang="en-US" sz="2000">
              <a:latin typeface="Calibri" pitchFamily="34" charset="0"/>
              <a:ea typeface="新細明體" pitchFamily="18" charset="-120"/>
            </a:endParaRPr>
          </a:p>
        </p:txBody>
      </p:sp>
      <p:graphicFrame>
        <p:nvGraphicFramePr>
          <p:cNvPr id="15362" name="Object 14"/>
          <p:cNvGraphicFramePr>
            <a:graphicFrameLocks noGrp="1" noChangeAspect="1"/>
          </p:cNvGraphicFramePr>
          <p:nvPr/>
        </p:nvGraphicFramePr>
        <p:xfrm>
          <a:off x="7848600" y="0"/>
          <a:ext cx="1295400" cy="760413"/>
        </p:xfrm>
        <a:graphic>
          <a:graphicData uri="http://schemas.openxmlformats.org/presentationml/2006/ole">
            <p:oleObj spid="_x0000_s15362" name="CorelDRAW" r:id="rId4" imgW="453240" imgH="285480" progId="">
              <p:embed/>
            </p:oleObj>
          </a:graphicData>
        </a:graphic>
      </p:graphicFrame>
      <p:sp>
        <p:nvSpPr>
          <p:cNvPr id="15367"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圖片 1" descr="http://www.wppc.hk/2009_1maintheme6.jpg"/>
          <p:cNvPicPr>
            <a:picLocks noChangeAspect="1" noChangeArrowheads="1"/>
          </p:cNvPicPr>
          <p:nvPr/>
        </p:nvPicPr>
        <p:blipFill>
          <a:blip r:embed="rId2"/>
          <a:srcRect/>
          <a:stretch>
            <a:fillRect/>
          </a:stretch>
        </p:blipFill>
        <p:spPr bwMode="auto">
          <a:xfrm>
            <a:off x="5003800" y="3429000"/>
            <a:ext cx="3727450" cy="2736850"/>
          </a:xfrm>
          <a:prstGeom prst="rect">
            <a:avLst/>
          </a:prstGeom>
          <a:noFill/>
          <a:ln w="9525">
            <a:noFill/>
            <a:miter lim="800000"/>
            <a:headEnd/>
            <a:tailEnd/>
          </a:ln>
        </p:spPr>
      </p:pic>
      <p:sp>
        <p:nvSpPr>
          <p:cNvPr id="148482" name="矩形 2"/>
          <p:cNvSpPr>
            <a:spLocks noChangeArrowheads="1"/>
          </p:cNvSpPr>
          <p:nvPr/>
        </p:nvSpPr>
        <p:spPr bwMode="auto">
          <a:xfrm>
            <a:off x="179388" y="4292600"/>
            <a:ext cx="4572000" cy="1200150"/>
          </a:xfrm>
          <a:prstGeom prst="rect">
            <a:avLst/>
          </a:prstGeom>
          <a:noFill/>
          <a:ln w="9525">
            <a:noFill/>
            <a:miter lim="800000"/>
            <a:headEnd/>
            <a:tailEnd/>
          </a:ln>
        </p:spPr>
        <p:txBody>
          <a:bodyPr>
            <a:spAutoFit/>
          </a:bodyPr>
          <a:lstStyle/>
          <a:p>
            <a:r>
              <a:rPr lang="zh-TW" altLang="zh-TW" b="1">
                <a:latin typeface="Calibri" pitchFamily="34" charset="0"/>
                <a:ea typeface="新細明體" pitchFamily="18" charset="-120"/>
              </a:rPr>
              <a:t>彈弓手結節</a:t>
            </a:r>
            <a:r>
              <a:rPr lang="en-US" altLang="zh-TW" b="1">
                <a:latin typeface="Calibri" pitchFamily="34" charset="0"/>
                <a:ea typeface="新細明體" pitchFamily="18" charset="-120"/>
              </a:rPr>
              <a:t/>
            </a:r>
            <a:br>
              <a:rPr lang="en-US" altLang="zh-TW" b="1">
                <a:latin typeface="Calibri" pitchFamily="34" charset="0"/>
                <a:ea typeface="新細明體" pitchFamily="18" charset="-120"/>
              </a:rPr>
            </a:br>
            <a:r>
              <a:rPr lang="zh-TW" altLang="zh-TW" b="1">
                <a:latin typeface="Calibri" pitchFamily="34" charset="0"/>
                <a:ea typeface="新細明體" pitchFamily="18" charset="-120"/>
              </a:rPr>
              <a:t>彈弓手常見於掌心近手指之關節位置，按下時會感到增厚的結節及疼痛，活動手指時會有被『卡』著的感覺。</a:t>
            </a:r>
            <a:endParaRPr lang="zh-TW" altLang="en-US">
              <a:latin typeface="Calibri" pitchFamily="34" charset="0"/>
              <a:ea typeface="新細明體" pitchFamily="18" charset="-120"/>
            </a:endParaRPr>
          </a:p>
        </p:txBody>
      </p:sp>
      <p:sp>
        <p:nvSpPr>
          <p:cNvPr id="148483" name="矩形 3"/>
          <p:cNvSpPr>
            <a:spLocks noChangeArrowheads="1"/>
          </p:cNvSpPr>
          <p:nvPr/>
        </p:nvSpPr>
        <p:spPr bwMode="auto">
          <a:xfrm>
            <a:off x="323850" y="549275"/>
            <a:ext cx="4572000" cy="3476625"/>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負責手指屈曲的結構包括了屈指肌肌腱及滑車系統，兩者的關係，就好像一條繩索（肌腱）通過好幾個鐵環（滑車系統），正常繩索應能在鐵環內流暢地滑動。當繩索變粗、上面有東西突起（即肌腱發炎、長出結節）或鐵環變窄（滑車發炎腫脹），繩索和鐵環就會卡住，不能順利滑動。</a:t>
            </a:r>
          </a:p>
          <a:p>
            <a:r>
              <a:rPr lang="zh-TW" altLang="en-US" sz="2000">
                <a:latin typeface="Calibri" pitchFamily="34" charset="0"/>
                <a:ea typeface="新細明體" pitchFamily="18" charset="-120"/>
              </a:rPr>
              <a:t>原因常為手指彎曲次數頻繁，導致結節樣肥厚性肌腱病變，伴隨滑車部腱鞘滑膜無菌性發炎。</a:t>
            </a:r>
          </a:p>
        </p:txBody>
      </p:sp>
      <p:pic>
        <p:nvPicPr>
          <p:cNvPr id="148484" name="Picture 2" descr="c:\users\fai\appdata\roaming\360se6\USERDA~1\Temp\136548~2.JPG"/>
          <p:cNvPicPr>
            <a:picLocks noChangeAspect="1" noChangeArrowheads="1"/>
          </p:cNvPicPr>
          <p:nvPr/>
        </p:nvPicPr>
        <p:blipFill>
          <a:blip r:embed="rId3"/>
          <a:srcRect/>
          <a:stretch>
            <a:fillRect/>
          </a:stretch>
        </p:blipFill>
        <p:spPr bwMode="auto">
          <a:xfrm>
            <a:off x="5003800" y="476250"/>
            <a:ext cx="3671888" cy="271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2"/>
          <p:cNvSpPr>
            <a:spLocks noChangeArrowheads="1"/>
          </p:cNvSpPr>
          <p:nvPr/>
        </p:nvSpPr>
        <p:spPr bwMode="auto">
          <a:xfrm>
            <a:off x="2555875" y="260350"/>
            <a:ext cx="4184650" cy="862013"/>
          </a:xfrm>
          <a:prstGeom prst="rect">
            <a:avLst/>
          </a:prstGeom>
          <a:noFill/>
          <a:ln w="9525">
            <a:noFill/>
            <a:miter lim="800000"/>
            <a:headEnd/>
            <a:tailEnd/>
          </a:ln>
        </p:spPr>
        <p:txBody>
          <a:bodyPr wrap="none">
            <a:spAutoFit/>
          </a:bodyPr>
          <a:lstStyle/>
          <a:p>
            <a:r>
              <a:rPr lang="zh-TW" altLang="zh-TW" b="1">
                <a:latin typeface="Calibri" pitchFamily="34" charset="0"/>
                <a:ea typeface="新細明體" pitchFamily="18" charset="-120"/>
              </a:rPr>
              <a:t> </a:t>
            </a:r>
            <a:r>
              <a:rPr lang="zh-TW" altLang="zh-TW" sz="3200">
                <a:solidFill>
                  <a:srgbClr val="C00000"/>
                </a:solidFill>
                <a:latin typeface="萬用粗標準宋體"/>
                <a:ea typeface="萬用粗標準宋體"/>
                <a:cs typeface="萬用粗標準宋體"/>
              </a:rPr>
              <a:t>網球肘</a:t>
            </a:r>
            <a:r>
              <a:rPr lang="en-US" altLang="zh-TW" sz="3200">
                <a:solidFill>
                  <a:srgbClr val="C00000"/>
                </a:solidFill>
                <a:latin typeface="萬用粗標準宋體"/>
                <a:ea typeface="萬用粗標準宋體"/>
                <a:cs typeface="萬用粗標準宋體"/>
              </a:rPr>
              <a:t>[</a:t>
            </a:r>
            <a:r>
              <a:rPr lang="zh-TW" altLang="en-US" sz="3200">
                <a:solidFill>
                  <a:srgbClr val="C00000"/>
                </a:solidFill>
                <a:latin typeface="萬用粗標準宋體"/>
                <a:ea typeface="萬用粗標準宋體"/>
                <a:cs typeface="萬用粗標準宋體"/>
              </a:rPr>
              <a:t>肱骨外上髁炎</a:t>
            </a:r>
            <a:r>
              <a:rPr lang="en-US" altLang="zh-TW" sz="3200">
                <a:solidFill>
                  <a:srgbClr val="C00000"/>
                </a:solidFill>
                <a:latin typeface="萬用粗標準宋體"/>
                <a:ea typeface="萬用粗標準宋體"/>
                <a:cs typeface="萬用粗標準宋體"/>
              </a:rPr>
              <a:t>]</a:t>
            </a:r>
            <a:endParaRPr lang="zh-TW" altLang="en-US" sz="3200">
              <a:solidFill>
                <a:srgbClr val="C00000"/>
              </a:solidFill>
              <a:latin typeface="萬用粗標準宋體"/>
              <a:ea typeface="萬用粗標準宋體"/>
              <a:cs typeface="萬用粗標準宋體"/>
            </a:endParaRPr>
          </a:p>
          <a:p>
            <a:endParaRPr lang="zh-TW" altLang="en-US">
              <a:latin typeface="Calibri" pitchFamily="34" charset="0"/>
              <a:ea typeface="新細明體" pitchFamily="18" charset="-120"/>
            </a:endParaRPr>
          </a:p>
        </p:txBody>
      </p:sp>
      <p:pic>
        <p:nvPicPr>
          <p:cNvPr id="16388" name="圖片 3" descr="http://www.wppc.hk/2009_1maintheme3.jpg"/>
          <p:cNvPicPr>
            <a:picLocks noChangeAspect="1" noChangeArrowheads="1"/>
          </p:cNvPicPr>
          <p:nvPr/>
        </p:nvPicPr>
        <p:blipFill>
          <a:blip r:embed="rId3"/>
          <a:srcRect/>
          <a:stretch>
            <a:fillRect/>
          </a:stretch>
        </p:blipFill>
        <p:spPr bwMode="auto">
          <a:xfrm>
            <a:off x="4524375" y="2492375"/>
            <a:ext cx="4619625" cy="2881313"/>
          </a:xfrm>
          <a:prstGeom prst="rect">
            <a:avLst/>
          </a:prstGeom>
          <a:noFill/>
          <a:ln w="9525">
            <a:noFill/>
            <a:miter lim="800000"/>
            <a:headEnd/>
            <a:tailEnd/>
          </a:ln>
        </p:spPr>
      </p:pic>
      <p:sp>
        <p:nvSpPr>
          <p:cNvPr id="16389" name="矩形 5"/>
          <p:cNvSpPr>
            <a:spLocks noChangeArrowheads="1"/>
          </p:cNvSpPr>
          <p:nvPr/>
        </p:nvSpPr>
        <p:spPr bwMode="auto">
          <a:xfrm>
            <a:off x="395288" y="1196975"/>
            <a:ext cx="8280400" cy="1108075"/>
          </a:xfrm>
          <a:prstGeom prst="rect">
            <a:avLst/>
          </a:prstGeom>
          <a:noFill/>
          <a:ln w="9525">
            <a:noFill/>
            <a:miter lim="800000"/>
            <a:headEnd/>
            <a:tailEnd/>
          </a:ln>
        </p:spPr>
        <p:txBody>
          <a:bodyPr>
            <a:spAutoFit/>
          </a:bodyPr>
          <a:lstStyle/>
          <a:p>
            <a:r>
              <a:rPr lang="zh-TW" altLang="zh-TW" sz="2400" b="1">
                <a:latin typeface="Calibri" pitchFamily="34" charset="0"/>
                <a:ea typeface="新細明體" pitchFamily="18" charset="-120"/>
              </a:rPr>
              <a:t>成因：</a:t>
            </a:r>
            <a:r>
              <a:rPr lang="zh-TW" altLang="zh-TW" sz="2400">
                <a:latin typeface="Calibri" pitchFamily="34" charset="0"/>
                <a:ea typeface="新細明體" pitchFamily="18" charset="-120"/>
              </a:rPr>
              <a:t>由於患者過分使用前臂肌肉，以致位於手肘外側</a:t>
            </a:r>
            <a:r>
              <a:rPr lang="en-US" altLang="zh-TW" sz="2400">
                <a:latin typeface="Calibri" pitchFamily="34" charset="0"/>
                <a:ea typeface="新細明體" pitchFamily="18" charset="-120"/>
              </a:rPr>
              <a:t>(</a:t>
            </a:r>
            <a:r>
              <a:rPr lang="zh-TW" altLang="zh-TW" sz="2400">
                <a:latin typeface="Calibri" pitchFamily="34" charset="0"/>
                <a:ea typeface="新細明體" pitchFamily="18" charset="-120"/>
              </a:rPr>
              <a:t>肱骨外上髁</a:t>
            </a:r>
            <a:r>
              <a:rPr lang="en-US" altLang="zh-TW" sz="2400">
                <a:latin typeface="Calibri" pitchFamily="34" charset="0"/>
                <a:ea typeface="新細明體" pitchFamily="18" charset="-120"/>
              </a:rPr>
              <a:t>)</a:t>
            </a:r>
            <a:r>
              <a:rPr lang="zh-TW" altLang="zh-TW" sz="2400">
                <a:latin typeface="Calibri" pitchFamily="34" charset="0"/>
                <a:ea typeface="新細明體" pitchFamily="18" charset="-120"/>
              </a:rPr>
              <a:t>橈側伸腕短肌的起源出現一個微小撕裂及局部發炎。</a:t>
            </a:r>
            <a:r>
              <a:rPr lang="en-US" altLang="zh-TW" b="1">
                <a:latin typeface="Calibri" pitchFamily="34" charset="0"/>
                <a:ea typeface="新細明體" pitchFamily="18" charset="-120"/>
              </a:rPr>
              <a:t/>
            </a:r>
            <a:br>
              <a:rPr lang="en-US" altLang="zh-TW" b="1">
                <a:latin typeface="Calibri" pitchFamily="34" charset="0"/>
                <a:ea typeface="新細明體" pitchFamily="18" charset="-120"/>
              </a:rPr>
            </a:br>
            <a:endParaRPr lang="zh-TW" altLang="en-US">
              <a:latin typeface="Calibri" pitchFamily="34" charset="0"/>
              <a:ea typeface="新細明體" pitchFamily="18" charset="-120"/>
            </a:endParaRPr>
          </a:p>
        </p:txBody>
      </p:sp>
      <p:sp>
        <p:nvSpPr>
          <p:cNvPr id="16390" name="矩形 6"/>
          <p:cNvSpPr>
            <a:spLocks noChangeArrowheads="1"/>
          </p:cNvSpPr>
          <p:nvPr/>
        </p:nvSpPr>
        <p:spPr bwMode="auto">
          <a:xfrm>
            <a:off x="395288" y="2565400"/>
            <a:ext cx="4032250" cy="3138488"/>
          </a:xfrm>
          <a:prstGeom prst="rect">
            <a:avLst/>
          </a:prstGeom>
          <a:noFill/>
          <a:ln w="9525">
            <a:noFill/>
            <a:miter lim="800000"/>
            <a:headEnd/>
            <a:tailEnd/>
          </a:ln>
        </p:spPr>
        <p:txBody>
          <a:bodyPr>
            <a:spAutoFit/>
          </a:bodyPr>
          <a:lstStyle/>
          <a:p>
            <a:r>
              <a:rPr lang="zh-TW" altLang="zh-TW" sz="2200" b="1">
                <a:latin typeface="Calibri" pitchFamily="34" charset="0"/>
                <a:ea typeface="新細明體" pitchFamily="18" charset="-120"/>
              </a:rPr>
              <a:t>病徵：</a:t>
            </a:r>
            <a:endParaRPr lang="en-US" altLang="zh-TW" sz="2200" b="1">
              <a:latin typeface="Calibri" pitchFamily="34" charset="0"/>
              <a:ea typeface="新細明體" pitchFamily="18" charset="-120"/>
            </a:endParaRPr>
          </a:p>
          <a:p>
            <a:r>
              <a:rPr lang="zh-TW" altLang="zh-TW" sz="2200">
                <a:latin typeface="Calibri" pitchFamily="34" charset="0"/>
                <a:ea typeface="新細明體" pitchFamily="18" charset="-120"/>
              </a:rPr>
              <a:t>患者會感到手肘外側有明顯的痛楚，並有可能伸延至前臂。手肘外側的骨突有明顯的壓痛，而前臂的肌肉也有繃緊的不適感。提取重物，使用滑鼠</a:t>
            </a:r>
            <a:r>
              <a:rPr lang="en-US" altLang="zh-TW" sz="2200">
                <a:latin typeface="Calibri" pitchFamily="34" charset="0"/>
                <a:ea typeface="新細明體" pitchFamily="18" charset="-120"/>
              </a:rPr>
              <a:t>/</a:t>
            </a:r>
            <a:r>
              <a:rPr lang="zh-TW" altLang="zh-TW" sz="2200">
                <a:latin typeface="Calibri" pitchFamily="34" charset="0"/>
                <a:ea typeface="新細明體" pitchFamily="18" charset="-120"/>
              </a:rPr>
              <a:t>鍵盤或扭毛巾等動作均會加劇痛楚，嚴重時甚至連刷牙、寫字、拿水杯都會疼痛乏力。</a:t>
            </a:r>
            <a:endParaRPr lang="zh-TW" altLang="en-US" sz="2200">
              <a:latin typeface="Calibri" pitchFamily="34" charset="0"/>
              <a:ea typeface="新細明體" pitchFamily="18" charset="-120"/>
            </a:endParaRPr>
          </a:p>
        </p:txBody>
      </p:sp>
      <p:graphicFrame>
        <p:nvGraphicFramePr>
          <p:cNvPr id="16386" name="Object 14"/>
          <p:cNvGraphicFramePr>
            <a:graphicFrameLocks noGrp="1" noChangeAspect="1"/>
          </p:cNvGraphicFramePr>
          <p:nvPr/>
        </p:nvGraphicFramePr>
        <p:xfrm>
          <a:off x="7848600" y="0"/>
          <a:ext cx="1295400" cy="760413"/>
        </p:xfrm>
        <a:graphic>
          <a:graphicData uri="http://schemas.openxmlformats.org/presentationml/2006/ole">
            <p:oleObj spid="_x0000_s16386" name="CorelDRAW" r:id="rId4" imgW="453240" imgH="285480" progId="">
              <p:embed/>
            </p:oleObj>
          </a:graphicData>
        </a:graphic>
      </p:graphicFrame>
      <p:sp>
        <p:nvSpPr>
          <p:cNvPr id="16391" name="矩形 8"/>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95288" y="620713"/>
            <a:ext cx="4608512" cy="1784350"/>
          </a:xfrm>
          <a:prstGeom prst="rect">
            <a:avLst/>
          </a:prstGeom>
          <a:noFill/>
          <a:ln w="9525">
            <a:noFill/>
            <a:miter lim="800000"/>
            <a:headEnd/>
            <a:tailEnd/>
          </a:ln>
        </p:spPr>
        <p:txBody>
          <a:bodyPr anchor="ctr">
            <a:spAutoFit/>
          </a:bodyPr>
          <a:lstStyle/>
          <a:p>
            <a:r>
              <a:rPr kumimoji="1" lang="zh-TW" altLang="en-US" sz="2200" b="1">
                <a:solidFill>
                  <a:srgbClr val="002060"/>
                </a:solidFill>
                <a:latin typeface="Calibri" pitchFamily="34" charset="0"/>
                <a:ea typeface="新細明體" pitchFamily="18" charset="-120"/>
                <a:cs typeface="Times New Roman" pitchFamily="18" charset="0"/>
              </a:rPr>
              <a:t>網球肘的測試方法：</a:t>
            </a:r>
            <a:endParaRPr kumimoji="1" lang="zh-TW" altLang="en-US" sz="2200" b="1">
              <a:solidFill>
                <a:srgbClr val="002060"/>
              </a:solidFill>
              <a:ea typeface="新細明體" pitchFamily="18" charset="-120"/>
            </a:endParaRPr>
          </a:p>
          <a:p>
            <a:pPr eaLnBrk="0" hangingPunct="0"/>
            <a:r>
              <a:rPr kumimoji="1" lang="zh-TW" altLang="en-US" sz="2200">
                <a:latin typeface="Calibri" pitchFamily="34" charset="0"/>
                <a:ea typeface="新細明體" pitchFamily="18" charset="-120"/>
                <a:cs typeface="Times New Roman" pitchFamily="18" charset="0"/>
              </a:rPr>
              <a:t>手肘關節的外側出現壓痛</a:t>
            </a:r>
            <a:endParaRPr kumimoji="1" lang="zh-TW" altLang="en-US" sz="2200">
              <a:ea typeface="新細明體" pitchFamily="18" charset="-120"/>
            </a:endParaRPr>
          </a:p>
          <a:p>
            <a:pPr eaLnBrk="0" hangingPunct="0"/>
            <a:r>
              <a:rPr kumimoji="1" lang="zh-TW" altLang="en-US" sz="2200">
                <a:latin typeface="Calibri" pitchFamily="34" charset="0"/>
                <a:ea typeface="新細明體" pitchFamily="18" charset="-120"/>
                <a:cs typeface="Times New Roman" pitchFamily="18" charset="0"/>
              </a:rPr>
              <a:t>將手腕向上彎曲</a:t>
            </a:r>
            <a:r>
              <a:rPr kumimoji="1" lang="en-US" altLang="zh-TW" sz="2200">
                <a:latin typeface="Calibri" pitchFamily="34" charset="0"/>
                <a:ea typeface="新細明體" pitchFamily="18" charset="-120"/>
                <a:cs typeface="Times New Roman" pitchFamily="18" charset="0"/>
              </a:rPr>
              <a:t>90</a:t>
            </a:r>
            <a:r>
              <a:rPr kumimoji="1" lang="zh-TW" altLang="en-US" sz="2200">
                <a:latin typeface="Calibri" pitchFamily="34" charset="0"/>
                <a:ea typeface="新細明體" pitchFamily="18" charset="-120"/>
                <a:cs typeface="Times New Roman" pitchFamily="18" charset="0"/>
              </a:rPr>
              <a:t>度時予以阻力，手肘外側附近會感到疼痛。</a:t>
            </a:r>
            <a:endParaRPr kumimoji="1" lang="zh-TW" altLang="en-US" sz="2200">
              <a:ea typeface="新細明體" pitchFamily="18" charset="-120"/>
            </a:endParaRPr>
          </a:p>
          <a:p>
            <a:pPr eaLnBrk="0" hangingPunct="0"/>
            <a:r>
              <a:rPr kumimoji="1" lang="zh-TW" altLang="en-US" sz="2200">
                <a:latin typeface="Calibri" pitchFamily="34" charset="0"/>
                <a:ea typeface="新細明體" pitchFamily="18" charset="-120"/>
                <a:cs typeface="Times New Roman" pitchFamily="18" charset="0"/>
              </a:rPr>
              <a:t>將手腕向下彎曲時會感到疼痛</a:t>
            </a:r>
            <a:endParaRPr kumimoji="1" lang="zh-TW" altLang="en-US" sz="2200">
              <a:ea typeface="新細明體" pitchFamily="18" charset="-120"/>
            </a:endParaRPr>
          </a:p>
        </p:txBody>
      </p:sp>
      <p:sp>
        <p:nvSpPr>
          <p:cNvPr id="17412" name="矩形 3"/>
          <p:cNvSpPr>
            <a:spLocks noChangeArrowheads="1"/>
          </p:cNvSpPr>
          <p:nvPr/>
        </p:nvSpPr>
        <p:spPr bwMode="auto">
          <a:xfrm>
            <a:off x="323850" y="3357563"/>
            <a:ext cx="8496300" cy="2554287"/>
          </a:xfrm>
          <a:prstGeom prst="rect">
            <a:avLst/>
          </a:prstGeom>
          <a:noFill/>
          <a:ln w="9525">
            <a:noFill/>
            <a:miter lim="800000"/>
            <a:headEnd/>
            <a:tailEnd/>
          </a:ln>
        </p:spPr>
        <p:txBody>
          <a:bodyPr>
            <a:spAutoFit/>
          </a:bodyPr>
          <a:lstStyle/>
          <a:p>
            <a:r>
              <a:rPr lang="zh-TW" altLang="en-US" sz="2000" b="1">
                <a:latin typeface="Calibri" pitchFamily="34" charset="0"/>
                <a:ea typeface="新細明體" pitchFamily="18" charset="-120"/>
              </a:rPr>
              <a:t>網球肘的成因</a:t>
            </a:r>
            <a:endParaRPr lang="en-US" altLang="zh-TW" sz="2000" b="1">
              <a:latin typeface="Calibri" pitchFamily="34" charset="0"/>
              <a:ea typeface="新細明體" pitchFamily="18" charset="-120"/>
            </a:endParaRPr>
          </a:p>
          <a:p>
            <a:endParaRPr lang="zh-TW" altLang="en-US" sz="2000">
              <a:latin typeface="Calibri" pitchFamily="34" charset="0"/>
              <a:ea typeface="新細明體" pitchFamily="18" charset="-120"/>
            </a:endParaRPr>
          </a:p>
          <a:p>
            <a:r>
              <a:rPr lang="zh-TW" altLang="en-US" sz="2000">
                <a:latin typeface="Calibri" pitchFamily="34" charset="0"/>
                <a:ea typeface="新細明體" pitchFamily="18" charset="-120"/>
              </a:rPr>
              <a:t>網球肘最常見的成因是臂部用力過度，例如已很久沒有打網球的人若突然一星期內打三次網球，便可能造成勞損而患上網球肘，可是大部分網球肘患者都沒有打網球，反而一些須要經常移動手、腕及前臂的活動是常見成因，包括使用螺絲批、操作震盪工序器材</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如電鑽</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或甚至使用電腦鍵盤。</a:t>
            </a:r>
          </a:p>
          <a:p>
            <a:r>
              <a:rPr lang="zh-TW" altLang="en-US" sz="2000">
                <a:latin typeface="Calibri" pitchFamily="34" charset="0"/>
                <a:ea typeface="新細明體" pitchFamily="18" charset="-120"/>
              </a:rPr>
              <a:t>在一些較罕見的病例，患者是因為一次輕微意外而拉傷肌腱，例如提舉重物或進行髹漆、裝修等平常較少做的活動，這些動作容易撕裂肌腱。</a:t>
            </a:r>
          </a:p>
        </p:txBody>
      </p:sp>
      <p:pic>
        <p:nvPicPr>
          <p:cNvPr id="17413" name="Picture 2" descr="D:\格式\盈康舍\盈康社講座\痛症怎麽辦\Elbow-Chi.jpg"/>
          <p:cNvPicPr>
            <a:picLocks noChangeAspect="1" noChangeArrowheads="1"/>
          </p:cNvPicPr>
          <p:nvPr/>
        </p:nvPicPr>
        <p:blipFill>
          <a:blip r:embed="rId3"/>
          <a:srcRect/>
          <a:stretch>
            <a:fillRect/>
          </a:stretch>
        </p:blipFill>
        <p:spPr bwMode="auto">
          <a:xfrm>
            <a:off x="4643438" y="908050"/>
            <a:ext cx="4097337" cy="3097213"/>
          </a:xfrm>
          <a:prstGeom prst="rect">
            <a:avLst/>
          </a:prstGeom>
          <a:noFill/>
          <a:ln w="9525">
            <a:noFill/>
            <a:miter lim="800000"/>
            <a:headEnd/>
            <a:tailEnd/>
          </a:ln>
        </p:spPr>
      </p:pic>
      <p:graphicFrame>
        <p:nvGraphicFramePr>
          <p:cNvPr id="17410" name="Object 14"/>
          <p:cNvGraphicFramePr>
            <a:graphicFrameLocks noGrp="1" noChangeAspect="1"/>
          </p:cNvGraphicFramePr>
          <p:nvPr/>
        </p:nvGraphicFramePr>
        <p:xfrm>
          <a:off x="7848600" y="0"/>
          <a:ext cx="1295400" cy="760413"/>
        </p:xfrm>
        <a:graphic>
          <a:graphicData uri="http://schemas.openxmlformats.org/presentationml/2006/ole">
            <p:oleObj spid="_x0000_s17410" name="CorelDRAW" r:id="rId4" imgW="453240" imgH="285480" progId="">
              <p:embed/>
            </p:oleObj>
          </a:graphicData>
        </a:graphic>
      </p:graphicFrame>
      <p:sp>
        <p:nvSpPr>
          <p:cNvPr id="17414"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矩形 2"/>
          <p:cNvSpPr>
            <a:spLocks noChangeArrowheads="1"/>
          </p:cNvSpPr>
          <p:nvPr/>
        </p:nvSpPr>
        <p:spPr bwMode="auto">
          <a:xfrm>
            <a:off x="1908175" y="260350"/>
            <a:ext cx="4940300" cy="585788"/>
          </a:xfrm>
          <a:prstGeom prst="rect">
            <a:avLst/>
          </a:prstGeom>
          <a:noFill/>
          <a:ln w="9525">
            <a:noFill/>
            <a:miter lim="800000"/>
            <a:headEnd/>
            <a:tailEnd/>
          </a:ln>
        </p:spPr>
        <p:txBody>
          <a:bodyPr wrap="none">
            <a:spAutoFit/>
          </a:bodyPr>
          <a:lstStyle/>
          <a:p>
            <a:r>
              <a:rPr lang="zh-TW" altLang="zh-TW" sz="3200">
                <a:solidFill>
                  <a:srgbClr val="C00000"/>
                </a:solidFill>
                <a:latin typeface="萬用粗標準宋體"/>
                <a:ea typeface="萬用粗標準宋體"/>
                <a:cs typeface="萬用粗標準宋體"/>
              </a:rPr>
              <a:t>高爾夫球肘</a:t>
            </a:r>
            <a:r>
              <a:rPr lang="en-US" altLang="zh-TW" sz="3200">
                <a:solidFill>
                  <a:srgbClr val="C00000"/>
                </a:solidFill>
                <a:latin typeface="萬用粗標準宋體"/>
                <a:ea typeface="萬用粗標準宋體"/>
                <a:cs typeface="萬用粗標準宋體"/>
              </a:rPr>
              <a:t>(</a:t>
            </a:r>
            <a:r>
              <a:rPr lang="zh-TW" altLang="en-US" sz="3200">
                <a:solidFill>
                  <a:srgbClr val="C00000"/>
                </a:solidFill>
                <a:latin typeface="萬用粗標準宋體"/>
                <a:ea typeface="萬用粗標準宋體"/>
                <a:cs typeface="萬用粗標準宋體"/>
              </a:rPr>
              <a:t>肱骨內上髁炎</a:t>
            </a:r>
            <a:r>
              <a:rPr lang="en-US" altLang="zh-TW" sz="3200">
                <a:solidFill>
                  <a:srgbClr val="C00000"/>
                </a:solidFill>
                <a:latin typeface="萬用粗標準宋體"/>
                <a:ea typeface="萬用粗標準宋體"/>
                <a:cs typeface="萬用粗標準宋體"/>
              </a:rPr>
              <a:t>)</a:t>
            </a:r>
            <a:endParaRPr lang="zh-TW" altLang="en-US" sz="3200">
              <a:solidFill>
                <a:srgbClr val="C00000"/>
              </a:solidFill>
              <a:latin typeface="萬用粗標準宋體"/>
              <a:ea typeface="萬用粗標準宋體"/>
              <a:cs typeface="萬用粗標準宋體"/>
            </a:endParaRPr>
          </a:p>
        </p:txBody>
      </p:sp>
      <p:pic>
        <p:nvPicPr>
          <p:cNvPr id="18436" name="圖片 3" descr="http://www.wppc.hk/2009_1maintheme4.jpg"/>
          <p:cNvPicPr>
            <a:picLocks noChangeAspect="1" noChangeArrowheads="1"/>
          </p:cNvPicPr>
          <p:nvPr/>
        </p:nvPicPr>
        <p:blipFill>
          <a:blip r:embed="rId3"/>
          <a:srcRect/>
          <a:stretch>
            <a:fillRect/>
          </a:stretch>
        </p:blipFill>
        <p:spPr bwMode="auto">
          <a:xfrm>
            <a:off x="5003800" y="1773238"/>
            <a:ext cx="3954463" cy="2300287"/>
          </a:xfrm>
          <a:prstGeom prst="rect">
            <a:avLst/>
          </a:prstGeom>
          <a:noFill/>
          <a:ln w="9525">
            <a:noFill/>
            <a:miter lim="800000"/>
            <a:headEnd/>
            <a:tailEnd/>
          </a:ln>
        </p:spPr>
      </p:pic>
      <p:sp>
        <p:nvSpPr>
          <p:cNvPr id="20481" name="Rectangle 1"/>
          <p:cNvSpPr>
            <a:spLocks noChangeArrowheads="1"/>
          </p:cNvSpPr>
          <p:nvPr/>
        </p:nvSpPr>
        <p:spPr bwMode="auto">
          <a:xfrm>
            <a:off x="468313" y="1052513"/>
            <a:ext cx="4319587" cy="5170487"/>
          </a:xfrm>
          <a:prstGeom prst="rect">
            <a:avLst/>
          </a:prstGeom>
          <a:noFill/>
          <a:ln w="9525">
            <a:noFill/>
            <a:miter lim="800000"/>
            <a:headEnd/>
            <a:tailEnd/>
          </a:ln>
          <a:effectLst/>
        </p:spPr>
        <p:txBody>
          <a:bodyPr anchor="ctr">
            <a:spAutoFit/>
          </a:bodyPr>
          <a:lstStyle/>
          <a:p>
            <a:r>
              <a:rPr kumimoji="1" lang="zh-TW" altLang="en-US" sz="2200">
                <a:latin typeface="新細明體" pitchFamily="18" charset="-120"/>
                <a:ea typeface="新細明體" pitchFamily="18" charset="-120"/>
              </a:rPr>
              <a:t>成因：用力不當，加上初學者過度緊握球捍，引起前臂屈肌及旋前圓肌（</a:t>
            </a:r>
            <a:r>
              <a:rPr kumimoji="1" lang="en-US" altLang="zh-TW" sz="2200">
                <a:latin typeface="新細明體" pitchFamily="18" charset="-120"/>
                <a:ea typeface="新細明體" pitchFamily="18" charset="-120"/>
              </a:rPr>
              <a:t>Prorator Teres</a:t>
            </a:r>
            <a:r>
              <a:rPr kumimoji="1" lang="zh-TW" altLang="en-US" sz="2200">
                <a:latin typeface="新細明體" pitchFamily="18" charset="-120"/>
                <a:ea typeface="新細明體" pitchFamily="18" charset="-120"/>
              </a:rPr>
              <a:t>）過度勞損、負荷及繃緊，久而久之會導致肌肉群的起源出現黏連、纖維化及微細血管出血等病變，而引致局部的發炎及痛楚。</a:t>
            </a:r>
          </a:p>
          <a:p>
            <a:pPr eaLnBrk="0" hangingPunct="0"/>
            <a:r>
              <a:rPr kumimoji="1" lang="zh-TW" altLang="en-US" sz="2200">
                <a:latin typeface="新細明體" pitchFamily="18" charset="-120"/>
                <a:ea typeface="新細明體" pitchFamily="18" charset="-120"/>
              </a:rPr>
              <a:t>　</a:t>
            </a:r>
          </a:p>
          <a:p>
            <a:pPr eaLnBrk="0" hangingPunct="0"/>
            <a:r>
              <a:rPr kumimoji="1" lang="zh-TW" altLang="en-US" sz="2200">
                <a:latin typeface="新細明體" pitchFamily="18" charset="-120"/>
                <a:ea typeface="新細明體" pitchFamily="18" charset="-120"/>
              </a:rPr>
              <a:t>病徵：患者會感到手肘內側有痛楚，並可能伸延至前臂內側。手腕發力、揮捍打球、提取重物、打字及扭毛巾等動作均會使痛楚加劇。嚴重時，肱骨內上髁會出現腫脹及有明顯的壓痛點，大大影響日常生活。</a:t>
            </a:r>
          </a:p>
        </p:txBody>
      </p:sp>
      <p:graphicFrame>
        <p:nvGraphicFramePr>
          <p:cNvPr id="18434" name="Object 14"/>
          <p:cNvGraphicFramePr>
            <a:graphicFrameLocks noGrp="1" noChangeAspect="1"/>
          </p:cNvGraphicFramePr>
          <p:nvPr/>
        </p:nvGraphicFramePr>
        <p:xfrm>
          <a:off x="7848600" y="0"/>
          <a:ext cx="1295400" cy="760413"/>
        </p:xfrm>
        <a:graphic>
          <a:graphicData uri="http://schemas.openxmlformats.org/presentationml/2006/ole">
            <p:oleObj spid="_x0000_s18434" name="CorelDRAW" r:id="rId4" imgW="453240" imgH="285480" progId="">
              <p:embed/>
            </p:oleObj>
          </a:graphicData>
        </a:graphic>
      </p:graphicFrame>
      <p:sp>
        <p:nvSpPr>
          <p:cNvPr id="18438"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3"/>
          <p:cNvSpPr>
            <a:spLocks noChangeArrowheads="1"/>
          </p:cNvSpPr>
          <p:nvPr/>
        </p:nvSpPr>
        <p:spPr bwMode="auto">
          <a:xfrm>
            <a:off x="3059113" y="333375"/>
            <a:ext cx="2346325"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足底筋膜炎 </a:t>
            </a:r>
          </a:p>
        </p:txBody>
      </p:sp>
      <p:sp>
        <p:nvSpPr>
          <p:cNvPr id="19460" name="矩形 6"/>
          <p:cNvSpPr>
            <a:spLocks noChangeArrowheads="1"/>
          </p:cNvSpPr>
          <p:nvPr/>
        </p:nvSpPr>
        <p:spPr bwMode="auto">
          <a:xfrm>
            <a:off x="250825" y="1557338"/>
            <a:ext cx="4789488" cy="4492625"/>
          </a:xfrm>
          <a:prstGeom prst="rect">
            <a:avLst/>
          </a:prstGeom>
          <a:noFill/>
          <a:ln w="9525">
            <a:noFill/>
            <a:miter lim="800000"/>
            <a:headEnd/>
            <a:tailEnd/>
          </a:ln>
        </p:spPr>
        <p:txBody>
          <a:bodyPr>
            <a:spAutoFit/>
          </a:bodyPr>
          <a:lstStyle/>
          <a:p>
            <a:r>
              <a:rPr lang="zh-TW" altLang="en-US" sz="2200" b="1">
                <a:latin typeface="Calibri" pitchFamily="34" charset="0"/>
                <a:ea typeface="新細明體" pitchFamily="18" charset="-120"/>
              </a:rPr>
              <a:t>成因</a:t>
            </a:r>
          </a:p>
          <a:p>
            <a:r>
              <a:rPr lang="zh-TW" altLang="en-US" sz="2200" b="1">
                <a:latin typeface="Calibri" pitchFamily="34" charset="0"/>
                <a:ea typeface="新細明體" pitchFamily="18" charset="-120"/>
              </a:rPr>
              <a:t>足部過度勞損</a:t>
            </a:r>
            <a:r>
              <a:rPr lang="zh-TW" altLang="en-US" sz="2200">
                <a:latin typeface="Calibri" pitchFamily="34" charset="0"/>
                <a:ea typeface="新細明體" pitchFamily="18" charset="-120"/>
              </a:rPr>
              <a:t>：長期站立使腳底承受極大的壓力</a:t>
            </a:r>
            <a:r>
              <a:rPr lang="en-US" altLang="zh-TW" sz="2200">
                <a:latin typeface="Calibri" pitchFamily="34" charset="0"/>
                <a:ea typeface="新細明體" pitchFamily="18" charset="-120"/>
              </a:rPr>
              <a:t>,</a:t>
            </a:r>
            <a:r>
              <a:rPr lang="zh-TW" altLang="en-US" sz="2200">
                <a:latin typeface="Calibri" pitchFamily="34" charset="0"/>
                <a:ea typeface="新細明體" pitchFamily="18" charset="-120"/>
              </a:rPr>
              <a:t>由於足底筋膜長時間受到壓迫，造成過度勞損而引致發炎。</a:t>
            </a:r>
            <a:endParaRPr lang="en-US" altLang="zh-TW" sz="2200">
              <a:latin typeface="Calibri" pitchFamily="34" charset="0"/>
              <a:ea typeface="新細明體" pitchFamily="18" charset="-120"/>
            </a:endParaRPr>
          </a:p>
          <a:p>
            <a:endParaRPr lang="zh-TW" altLang="en-US" sz="2200">
              <a:latin typeface="Calibri" pitchFamily="34" charset="0"/>
              <a:ea typeface="新細明體" pitchFamily="18" charset="-120"/>
            </a:endParaRPr>
          </a:p>
          <a:p>
            <a:r>
              <a:rPr lang="zh-TW" altLang="en-US" sz="2200" b="1">
                <a:latin typeface="Calibri" pitchFamily="34" charset="0"/>
                <a:ea typeface="新細明體" pitchFamily="18" charset="-120"/>
              </a:rPr>
              <a:t>足部內部結構異常</a:t>
            </a:r>
            <a:r>
              <a:rPr lang="zh-TW" altLang="en-US" sz="2200">
                <a:latin typeface="Calibri" pitchFamily="34" charset="0"/>
                <a:ea typeface="新細明體" pitchFamily="18" charset="-120"/>
              </a:rPr>
              <a:t>：由於足部結構異常（例如扁平足、高弓足或長短腿、足跟肌腱過短等），形成足底筋膜拉力不正常，引致發炎。</a:t>
            </a:r>
            <a:endParaRPr lang="en-US" altLang="zh-TW" sz="2200">
              <a:latin typeface="Calibri" pitchFamily="34" charset="0"/>
              <a:ea typeface="新細明體" pitchFamily="18" charset="-120"/>
            </a:endParaRPr>
          </a:p>
          <a:p>
            <a:endParaRPr lang="zh-TW" altLang="en-US" sz="2200">
              <a:latin typeface="Calibri" pitchFamily="34" charset="0"/>
              <a:ea typeface="新細明體" pitchFamily="18" charset="-120"/>
            </a:endParaRPr>
          </a:p>
          <a:p>
            <a:r>
              <a:rPr lang="zh-TW" altLang="en-US" sz="2200" b="1">
                <a:latin typeface="Calibri" pitchFamily="34" charset="0"/>
                <a:ea typeface="新細明體" pitchFamily="18" charset="-120"/>
              </a:rPr>
              <a:t>骨剌</a:t>
            </a:r>
            <a:r>
              <a:rPr lang="zh-TW" altLang="en-US" sz="2200">
                <a:latin typeface="Calibri" pitchFamily="34" charset="0"/>
                <a:ea typeface="新細明體" pitchFamily="18" charset="-120"/>
              </a:rPr>
              <a:t>：當腳跟骨接觸地面的點長出骨刺，而導致足底筋膜受不斷與骨刺摩擦、擠壓和刺激，導致發炎引起疼痛。</a:t>
            </a:r>
          </a:p>
        </p:txBody>
      </p:sp>
      <p:pic>
        <p:nvPicPr>
          <p:cNvPr id="19461" name="Picture 1" descr="D:\格式\盈康舍\盈康社講座\痛症怎麽辦\2-130531091953339.jpg"/>
          <p:cNvPicPr>
            <a:picLocks noChangeAspect="1" noChangeArrowheads="1"/>
          </p:cNvPicPr>
          <p:nvPr/>
        </p:nvPicPr>
        <p:blipFill>
          <a:blip r:embed="rId3"/>
          <a:srcRect/>
          <a:stretch>
            <a:fillRect/>
          </a:stretch>
        </p:blipFill>
        <p:spPr bwMode="auto">
          <a:xfrm>
            <a:off x="4894263" y="1844675"/>
            <a:ext cx="4249737" cy="3455988"/>
          </a:xfrm>
          <a:prstGeom prst="rect">
            <a:avLst/>
          </a:prstGeom>
          <a:noFill/>
          <a:ln w="9525">
            <a:noFill/>
            <a:miter lim="800000"/>
            <a:headEnd/>
            <a:tailEnd/>
          </a:ln>
        </p:spPr>
      </p:pic>
      <p:graphicFrame>
        <p:nvGraphicFramePr>
          <p:cNvPr id="19458" name="Object 14"/>
          <p:cNvGraphicFramePr>
            <a:graphicFrameLocks noGrp="1" noChangeAspect="1"/>
          </p:cNvGraphicFramePr>
          <p:nvPr/>
        </p:nvGraphicFramePr>
        <p:xfrm>
          <a:off x="7848600" y="0"/>
          <a:ext cx="1295400" cy="760413"/>
        </p:xfrm>
        <a:graphic>
          <a:graphicData uri="http://schemas.openxmlformats.org/presentationml/2006/ole">
            <p:oleObj spid="_x0000_s19458" name="CorelDRAW" r:id="rId4" imgW="453240" imgH="285480" progId="">
              <p:embed/>
            </p:oleObj>
          </a:graphicData>
        </a:graphic>
      </p:graphicFrame>
      <p:sp>
        <p:nvSpPr>
          <p:cNvPr id="19462"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副標題 2"/>
          <p:cNvSpPr txBox="1">
            <a:spLocks/>
          </p:cNvSpPr>
          <p:nvPr/>
        </p:nvSpPr>
        <p:spPr bwMode="auto">
          <a:xfrm>
            <a:off x="900113" y="1773238"/>
            <a:ext cx="7391400" cy="1981200"/>
          </a:xfrm>
          <a:prstGeom prst="rect">
            <a:avLst/>
          </a:prstGeom>
          <a:noFill/>
          <a:ln w="9525">
            <a:noFill/>
            <a:miter lim="800000"/>
            <a:headEnd/>
            <a:tailEnd/>
          </a:ln>
        </p:spPr>
        <p:txBody>
          <a:bodyPr/>
          <a:lstStyle/>
          <a:p>
            <a:pPr marL="342900" indent="-342900"/>
            <a:r>
              <a:rPr lang="zh-TW" altLang="en-US" sz="2400">
                <a:solidFill>
                  <a:srgbClr val="800000"/>
                </a:solidFill>
                <a:latin typeface="DFKai-SB" pitchFamily="65" charset="-120"/>
                <a:ea typeface="DFKai-SB" pitchFamily="65" charset="-120"/>
              </a:rPr>
              <a:t>學術及專業資格：</a:t>
            </a:r>
          </a:p>
          <a:p>
            <a:pPr marL="342900" indent="-342900"/>
            <a:r>
              <a:rPr lang="zh-TW" altLang="en-US" sz="2400">
                <a:solidFill>
                  <a:srgbClr val="800000"/>
                </a:solidFill>
                <a:latin typeface="DFKai-SB" pitchFamily="65" charset="-120"/>
                <a:ea typeface="DFKai-SB" pitchFamily="65" charset="-120"/>
              </a:rPr>
              <a:t>＊中國</a:t>
            </a:r>
            <a:r>
              <a:rPr lang="zh-TW" altLang="en-US" sz="2400">
                <a:solidFill>
                  <a:srgbClr val="800000"/>
                </a:solidFill>
                <a:latin typeface="Calibri" pitchFamily="34" charset="0"/>
                <a:ea typeface="DFKai-SB" pitchFamily="65" charset="-120"/>
              </a:rPr>
              <a:t>一級公共營養師</a:t>
            </a:r>
            <a:endParaRPr lang="en-US" altLang="zh-TW" sz="2400">
              <a:solidFill>
                <a:srgbClr val="800000"/>
              </a:solidFill>
              <a:latin typeface="Calibri" pitchFamily="34" charset="0"/>
              <a:ea typeface="DFKai-SB" pitchFamily="65" charset="-120"/>
            </a:endParaRPr>
          </a:p>
          <a:p>
            <a:pPr marL="342900" indent="-342900"/>
            <a:r>
              <a:rPr lang="zh-TW" altLang="en-US" sz="2400">
                <a:solidFill>
                  <a:srgbClr val="800000"/>
                </a:solidFill>
                <a:latin typeface="DFKai-SB" pitchFamily="65" charset="-120"/>
                <a:ea typeface="DFKai-SB" pitchFamily="65" charset="-120"/>
              </a:rPr>
              <a:t>＊英國另類療法訓練學院</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整全營養學</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專業文憑</a:t>
            </a:r>
          </a:p>
          <a:p>
            <a:pPr marL="342900" indent="-342900"/>
            <a:r>
              <a:rPr lang="zh-TW" altLang="en-US" sz="2400">
                <a:solidFill>
                  <a:srgbClr val="800000"/>
                </a:solidFill>
                <a:latin typeface="DFKai-SB" pitchFamily="65" charset="-120"/>
                <a:ea typeface="DFKai-SB" pitchFamily="65" charset="-120"/>
              </a:rPr>
              <a:t>＊英國順勢療法醫學院</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家居護理證書</a:t>
            </a:r>
            <a:r>
              <a:rPr lang="en-US" altLang="zh-TW" sz="2400">
                <a:solidFill>
                  <a:srgbClr val="800000"/>
                </a:solidFill>
                <a:latin typeface="DFKai-SB" pitchFamily="65" charset="-120"/>
                <a:ea typeface="DFKai-SB" pitchFamily="65" charset="-120"/>
              </a:rPr>
              <a:t>]</a:t>
            </a:r>
            <a:endParaRPr lang="zh-TW" altLang="en-US" sz="2400">
              <a:solidFill>
                <a:srgbClr val="800000"/>
              </a:solidFill>
              <a:latin typeface="DFKai-SB" pitchFamily="65" charset="-120"/>
              <a:ea typeface="DFKai-SB" pitchFamily="65" charset="-120"/>
            </a:endParaRPr>
          </a:p>
          <a:p>
            <a:pPr marL="342900" indent="-342900"/>
            <a:r>
              <a:rPr lang="zh-TW" altLang="en-US" sz="2400">
                <a:solidFill>
                  <a:srgbClr val="800000"/>
                </a:solidFill>
                <a:latin typeface="DFKai-SB" pitchFamily="65" charset="-120"/>
                <a:ea typeface="DFKai-SB" pitchFamily="65" charset="-120"/>
              </a:rPr>
              <a:t>＊國際自然療法學院</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活細胞學檢測</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專業証書</a:t>
            </a:r>
          </a:p>
          <a:p>
            <a:pPr marL="342900" indent="-342900"/>
            <a:r>
              <a:rPr lang="zh-TW" altLang="en-US" sz="2400">
                <a:solidFill>
                  <a:srgbClr val="800000"/>
                </a:solidFill>
                <a:latin typeface="DFKai-SB" pitchFamily="65" charset="-120"/>
                <a:ea typeface="DFKai-SB" pitchFamily="65" charset="-120"/>
              </a:rPr>
              <a:t>＊執業中醫中藥促進會</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整體營養學</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証書</a:t>
            </a:r>
          </a:p>
          <a:p>
            <a:pPr marL="342900" indent="-342900"/>
            <a:r>
              <a:rPr lang="zh-TW" altLang="en-US" sz="2400">
                <a:solidFill>
                  <a:srgbClr val="800000"/>
                </a:solidFill>
                <a:latin typeface="DFKai-SB" pitchFamily="65" charset="-120"/>
                <a:ea typeface="DFKai-SB" pitchFamily="65" charset="-120"/>
              </a:rPr>
              <a:t>＊廣東省職業技能鑒定高級推拿師</a:t>
            </a:r>
          </a:p>
          <a:p>
            <a:pPr marL="342900" indent="-342900"/>
            <a:r>
              <a:rPr lang="zh-TW" altLang="en-US" sz="2400">
                <a:solidFill>
                  <a:srgbClr val="800000"/>
                </a:solidFill>
                <a:latin typeface="DFKai-SB" pitchFamily="65" charset="-120"/>
                <a:ea typeface="DFKai-SB" pitchFamily="65" charset="-120"/>
              </a:rPr>
              <a:t>＊香港中華經筋醫學院證書</a:t>
            </a:r>
            <a:endParaRPr lang="en-US" altLang="zh-TW" sz="2400">
              <a:solidFill>
                <a:srgbClr val="800000"/>
              </a:solidFill>
              <a:latin typeface="DFKai-SB" pitchFamily="65" charset="-120"/>
              <a:ea typeface="DFKai-SB" pitchFamily="65" charset="-120"/>
            </a:endParaRPr>
          </a:p>
          <a:p>
            <a:pPr marL="342900" indent="-342900"/>
            <a:r>
              <a:rPr lang="zh-TW" altLang="en-US" sz="2400">
                <a:solidFill>
                  <a:srgbClr val="800000"/>
                </a:solidFill>
                <a:latin typeface="DFKai-SB" pitchFamily="65" charset="-120"/>
                <a:ea typeface="DFKai-SB" pitchFamily="65" charset="-120"/>
              </a:rPr>
              <a:t>＊施羅特運動療法證書</a:t>
            </a:r>
          </a:p>
          <a:p>
            <a:pPr marL="342900" indent="-342900"/>
            <a:r>
              <a:rPr lang="zh-TW" altLang="en-US" sz="2400">
                <a:solidFill>
                  <a:srgbClr val="800000"/>
                </a:solidFill>
                <a:latin typeface="DFKai-SB" pitchFamily="65" charset="-120"/>
                <a:ea typeface="DFKai-SB" pitchFamily="65" charset="-120"/>
              </a:rPr>
              <a:t>＊盈康社創辦人</a:t>
            </a:r>
          </a:p>
          <a:p>
            <a:pPr marL="342900" indent="-342900"/>
            <a:r>
              <a:rPr lang="zh-TW" altLang="en-US" sz="2400">
                <a:solidFill>
                  <a:srgbClr val="800000"/>
                </a:solidFill>
                <a:latin typeface="DFKai-SB" pitchFamily="65" charset="-120"/>
                <a:ea typeface="DFKai-SB" pitchFamily="65" charset="-120"/>
              </a:rPr>
              <a:t>＊香港婦女關懷互助社</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義務醫事顧問</a:t>
            </a:r>
            <a:r>
              <a:rPr lang="en-US" altLang="zh-TW" sz="2400">
                <a:solidFill>
                  <a:srgbClr val="800000"/>
                </a:solidFill>
                <a:latin typeface="DFKai-SB" pitchFamily="65" charset="-120"/>
                <a:ea typeface="DFKai-SB" pitchFamily="65" charset="-120"/>
              </a:rPr>
              <a:t>/</a:t>
            </a:r>
            <a:r>
              <a:rPr lang="zh-TW" altLang="en-US" sz="2400">
                <a:solidFill>
                  <a:srgbClr val="800000"/>
                </a:solidFill>
                <a:latin typeface="DFKai-SB" pitchFamily="65" charset="-120"/>
                <a:ea typeface="DFKai-SB" pitchFamily="65" charset="-120"/>
              </a:rPr>
              <a:t>痛症治療師</a:t>
            </a:r>
          </a:p>
          <a:p>
            <a:pPr marL="342900" indent="-342900"/>
            <a:endParaRPr lang="zh-TW" altLang="en-US" sz="2400">
              <a:latin typeface="Calibri" pitchFamily="34" charset="0"/>
              <a:ea typeface="新細明體" pitchFamily="18" charset="-120"/>
            </a:endParaRPr>
          </a:p>
          <a:p>
            <a:pPr marL="342900" indent="-342900">
              <a:spcBef>
                <a:spcPct val="20000"/>
              </a:spcBef>
            </a:pPr>
            <a:endParaRPr lang="zh-TW" altLang="en-US" sz="3200">
              <a:solidFill>
                <a:schemeClr val="accent2"/>
              </a:solidFill>
              <a:latin typeface="DFKai-SB" pitchFamily="65" charset="-120"/>
              <a:ea typeface="DFKai-SB" pitchFamily="65" charset="-120"/>
            </a:endParaRPr>
          </a:p>
        </p:txBody>
      </p:sp>
      <p:sp>
        <p:nvSpPr>
          <p:cNvPr id="2052" name="矩形 2"/>
          <p:cNvSpPr>
            <a:spLocks noChangeArrowheads="1"/>
          </p:cNvSpPr>
          <p:nvPr/>
        </p:nvSpPr>
        <p:spPr bwMode="auto">
          <a:xfrm>
            <a:off x="2700338" y="908050"/>
            <a:ext cx="3055937" cy="523875"/>
          </a:xfrm>
          <a:prstGeom prst="rect">
            <a:avLst/>
          </a:prstGeom>
          <a:noFill/>
          <a:ln w="9525">
            <a:noFill/>
            <a:miter lim="800000"/>
            <a:headEnd/>
            <a:tailEnd/>
          </a:ln>
        </p:spPr>
        <p:txBody>
          <a:bodyPr wrap="none">
            <a:spAutoFit/>
          </a:bodyPr>
          <a:lstStyle/>
          <a:p>
            <a:r>
              <a:rPr lang="zh-TW" altLang="en-US" sz="2800">
                <a:solidFill>
                  <a:srgbClr val="C00000"/>
                </a:solidFill>
                <a:latin typeface="Calibri" pitchFamily="34" charset="0"/>
                <a:ea typeface="DFKai-SB" pitchFamily="65" charset="-120"/>
              </a:rPr>
              <a:t>講者：陳玉輝先生</a:t>
            </a:r>
            <a:endParaRPr lang="zh-TW" altLang="en-US" sz="2800">
              <a:latin typeface="Calibri" pitchFamily="34" charset="0"/>
              <a:ea typeface="新細明體" pitchFamily="18" charset="-120"/>
            </a:endParaRPr>
          </a:p>
        </p:txBody>
      </p:sp>
      <p:graphicFrame>
        <p:nvGraphicFramePr>
          <p:cNvPr id="2050" name="Object 14"/>
          <p:cNvGraphicFramePr>
            <a:graphicFrameLocks noGrp="1" noChangeAspect="1"/>
          </p:cNvGraphicFramePr>
          <p:nvPr/>
        </p:nvGraphicFramePr>
        <p:xfrm>
          <a:off x="7848600" y="0"/>
          <a:ext cx="1295400" cy="760413"/>
        </p:xfrm>
        <a:graphic>
          <a:graphicData uri="http://schemas.openxmlformats.org/presentationml/2006/ole">
            <p:oleObj spid="_x0000_s2050" name="CorelDRAW" r:id="rId3" imgW="453240" imgH="285480" progId="">
              <p:embed/>
            </p:oleObj>
          </a:graphicData>
        </a:graphic>
      </p:graphicFrame>
      <p:sp>
        <p:nvSpPr>
          <p:cNvPr id="2053"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http://actoflove.hkskh.org/site/Host/aol/UserFiles/image/%E8%B6%B3%E5%BA%95%E7%AD%8B%E8%86%9C%E7%82%8E_%E5%9C%96%E4%B8%80_%E8%B6%B3%E5%BA%95%E7%AD%8B%E8%86%9C.jpg"/>
          <p:cNvPicPr>
            <a:picLocks noChangeAspect="1" noChangeArrowheads="1"/>
          </p:cNvPicPr>
          <p:nvPr/>
        </p:nvPicPr>
        <p:blipFill>
          <a:blip r:embed="rId3"/>
          <a:srcRect/>
          <a:stretch>
            <a:fillRect/>
          </a:stretch>
        </p:blipFill>
        <p:spPr bwMode="auto">
          <a:xfrm>
            <a:off x="4787900" y="981075"/>
            <a:ext cx="4086225" cy="2333625"/>
          </a:xfrm>
          <a:prstGeom prst="rect">
            <a:avLst/>
          </a:prstGeom>
          <a:noFill/>
          <a:ln w="9525">
            <a:noFill/>
            <a:miter lim="800000"/>
            <a:headEnd/>
            <a:tailEnd/>
          </a:ln>
        </p:spPr>
      </p:pic>
      <p:sp>
        <p:nvSpPr>
          <p:cNvPr id="20484" name="矩形 4"/>
          <p:cNvSpPr>
            <a:spLocks noChangeArrowheads="1"/>
          </p:cNvSpPr>
          <p:nvPr/>
        </p:nvSpPr>
        <p:spPr bwMode="auto">
          <a:xfrm>
            <a:off x="0" y="981075"/>
            <a:ext cx="4572000" cy="2016125"/>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足底筋膜」是由很厚的纖維和具彈性的結締組織組成，前方附在五個蹠骨上，後方附在跟骨內側成扇形，作用是拉緊跟骨及足部，使腳底成弓形，提供活動時所需的扭力及彈力，並吸收地面的反作用力，是天然避震器。</a:t>
            </a:r>
          </a:p>
        </p:txBody>
      </p:sp>
      <p:sp>
        <p:nvSpPr>
          <p:cNvPr id="20485" name="矩形 5"/>
          <p:cNvSpPr>
            <a:spLocks noChangeArrowheads="1"/>
          </p:cNvSpPr>
          <p:nvPr/>
        </p:nvSpPr>
        <p:spPr bwMode="auto">
          <a:xfrm>
            <a:off x="179388" y="3500438"/>
            <a:ext cx="4572000" cy="2555875"/>
          </a:xfrm>
          <a:prstGeom prst="rect">
            <a:avLst/>
          </a:prstGeom>
          <a:noFill/>
          <a:ln w="9525">
            <a:noFill/>
            <a:miter lim="800000"/>
            <a:headEnd/>
            <a:tailEnd/>
          </a:ln>
        </p:spPr>
        <p:txBody>
          <a:bodyPr>
            <a:spAutoFit/>
          </a:bodyPr>
          <a:lstStyle/>
          <a:p>
            <a:r>
              <a:rPr lang="zh-TW" altLang="en-US" sz="2000" b="1">
                <a:latin typeface="Calibri" pitchFamily="34" charset="0"/>
                <a:ea typeface="新細明體" pitchFamily="18" charset="-120"/>
              </a:rPr>
              <a:t>較易患上足底筋膜炎的高危人士</a:t>
            </a:r>
          </a:p>
          <a:p>
            <a:r>
              <a:rPr lang="zh-TW" altLang="en-US" sz="2000">
                <a:latin typeface="Calibri" pitchFamily="34" charset="0"/>
                <a:ea typeface="新細明體" pitchFamily="18" charset="-120"/>
              </a:rPr>
              <a:t>工作需要長時間站立、步行和載重物的人士（例如老師、髮形師、搬運員等）</a:t>
            </a:r>
          </a:p>
          <a:p>
            <a:r>
              <a:rPr lang="zh-TW" altLang="en-US" sz="2000">
                <a:latin typeface="Calibri" pitchFamily="34" charset="0"/>
                <a:ea typeface="新細明體" pitchFamily="18" charset="-120"/>
              </a:rPr>
              <a:t>先天足弓過低或過高 </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例如扁平足或、高弓族</a:t>
            </a:r>
            <a:r>
              <a:rPr lang="en-US" altLang="zh-TW" sz="2000">
                <a:latin typeface="Calibri" pitchFamily="34" charset="0"/>
                <a:ea typeface="新細明體" pitchFamily="18" charset="-120"/>
              </a:rPr>
              <a:t>)</a:t>
            </a:r>
          </a:p>
          <a:p>
            <a:r>
              <a:rPr lang="zh-TW" altLang="en-US" sz="2000">
                <a:latin typeface="Calibri" pitchFamily="34" charset="0"/>
                <a:ea typeface="新細明體" pitchFamily="18" charset="-120"/>
              </a:rPr>
              <a:t>長期穿著高跟鞋或硬底鞋的女士</a:t>
            </a:r>
          </a:p>
          <a:p>
            <a:r>
              <a:rPr lang="zh-TW" altLang="en-US" sz="2000">
                <a:latin typeface="Calibri" pitchFamily="34" charset="0"/>
                <a:ea typeface="新細明體" pitchFamily="18" charset="-120"/>
              </a:rPr>
              <a:t>體重過重的人士</a:t>
            </a:r>
          </a:p>
          <a:p>
            <a:r>
              <a:rPr lang="zh-TW" altLang="en-US" sz="2000">
                <a:latin typeface="Calibri" pitchFamily="34" charset="0"/>
                <a:ea typeface="新細明體" pitchFamily="18" charset="-120"/>
              </a:rPr>
              <a:t>女性及孕婦</a:t>
            </a:r>
          </a:p>
        </p:txBody>
      </p:sp>
      <p:pic>
        <p:nvPicPr>
          <p:cNvPr id="20486" name="Picture 2" descr="http://actoflove.hkskh.org/site/Host/aol/UserFiles/image/%E8%B6%B3%E5%BA%95%E7%AD%8B%E8%86%9C%E7%82%8E_%E5%9C%96%E4%BA%8C_%E8%B6%B3%E5%BA%95%E7%AD%8B%E8%86%9C%E7%82%8E.jpg"/>
          <p:cNvPicPr>
            <a:picLocks noChangeAspect="1" noChangeArrowheads="1"/>
          </p:cNvPicPr>
          <p:nvPr/>
        </p:nvPicPr>
        <p:blipFill>
          <a:blip r:embed="rId4"/>
          <a:srcRect/>
          <a:stretch>
            <a:fillRect/>
          </a:stretch>
        </p:blipFill>
        <p:spPr bwMode="auto">
          <a:xfrm>
            <a:off x="5219700" y="3644900"/>
            <a:ext cx="3648075" cy="2743200"/>
          </a:xfrm>
          <a:prstGeom prst="rect">
            <a:avLst/>
          </a:prstGeom>
          <a:noFill/>
          <a:ln w="9525">
            <a:noFill/>
            <a:miter lim="800000"/>
            <a:headEnd/>
            <a:tailEnd/>
          </a:ln>
        </p:spPr>
      </p:pic>
      <p:graphicFrame>
        <p:nvGraphicFramePr>
          <p:cNvPr id="20482" name="Object 14"/>
          <p:cNvGraphicFramePr>
            <a:graphicFrameLocks noGrp="1" noChangeAspect="1"/>
          </p:cNvGraphicFramePr>
          <p:nvPr/>
        </p:nvGraphicFramePr>
        <p:xfrm>
          <a:off x="7848600" y="0"/>
          <a:ext cx="1295400" cy="760413"/>
        </p:xfrm>
        <a:graphic>
          <a:graphicData uri="http://schemas.openxmlformats.org/presentationml/2006/ole">
            <p:oleObj spid="_x0000_s20482" name="CorelDRAW" r:id="rId5" imgW="453240" imgH="285480" progId="">
              <p:embed/>
            </p:oleObj>
          </a:graphicData>
        </a:graphic>
      </p:graphicFrame>
      <p:sp>
        <p:nvSpPr>
          <p:cNvPr id="20487"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1"/>
          <p:cNvSpPr>
            <a:spLocks noChangeArrowheads="1"/>
          </p:cNvSpPr>
          <p:nvPr/>
        </p:nvSpPr>
        <p:spPr bwMode="auto">
          <a:xfrm>
            <a:off x="250825" y="692150"/>
            <a:ext cx="4572000" cy="5848350"/>
          </a:xfrm>
          <a:prstGeom prst="rect">
            <a:avLst/>
          </a:prstGeom>
          <a:noFill/>
          <a:ln w="9525">
            <a:noFill/>
            <a:miter lim="800000"/>
            <a:headEnd/>
            <a:tailEnd/>
          </a:ln>
        </p:spPr>
        <p:txBody>
          <a:bodyPr>
            <a:spAutoFit/>
          </a:bodyPr>
          <a:lstStyle/>
          <a:p>
            <a:r>
              <a:rPr lang="zh-TW" altLang="en-US" sz="2200" b="1">
                <a:solidFill>
                  <a:srgbClr val="002060"/>
                </a:solidFill>
                <a:latin typeface="DFKai-SB" pitchFamily="65" charset="-120"/>
                <a:ea typeface="DFKai-SB" pitchFamily="65" charset="-120"/>
              </a:rPr>
              <a:t>膝韌帶損傷</a:t>
            </a:r>
            <a:endParaRPr lang="zh-TW" altLang="en-US" sz="2200">
              <a:solidFill>
                <a:srgbClr val="002060"/>
              </a:solidFill>
              <a:latin typeface="DFKai-SB" pitchFamily="65" charset="-120"/>
              <a:ea typeface="DFKai-SB" pitchFamily="65" charset="-120"/>
            </a:endParaRPr>
          </a:p>
          <a:p>
            <a:r>
              <a:rPr lang="zh-TW" altLang="en-US" sz="2200">
                <a:latin typeface="DFKai-SB" pitchFamily="65" charset="-120"/>
                <a:ea typeface="DFKai-SB" pitchFamily="65" charset="-120"/>
              </a:rPr>
              <a:t>韌帶是連接兩個骨之間的結締組織，位於膝關節側方的兩條韌帶分別稱為內側副韌帶和外側副韌帶，它們保持膝關節穩定並限制其向兩側移動的範圍。</a:t>
            </a:r>
          </a:p>
          <a:p>
            <a:r>
              <a:rPr lang="zh-TW" altLang="en-US" sz="2200">
                <a:latin typeface="DFKai-SB" pitchFamily="65" charset="-120"/>
                <a:ea typeface="DFKai-SB" pitchFamily="65" charset="-120"/>
              </a:rPr>
              <a:t>內側副韌帶位於膝關節內側，腿伸直時會拉緊。這條韌帶很堅固，但當腿伸直時受到側面撞擊，例如玩欖球時阻截摔倒，便可能扭傷或完全斷裂</a:t>
            </a:r>
            <a:r>
              <a:rPr lang="en-US" altLang="zh-TW" sz="2200">
                <a:latin typeface="DFKai-SB" pitchFamily="65" charset="-120"/>
                <a:ea typeface="DFKai-SB" pitchFamily="65" charset="-120"/>
              </a:rPr>
              <a:t>(</a:t>
            </a:r>
            <a:r>
              <a:rPr lang="zh-TW" altLang="en-US" sz="2200">
                <a:latin typeface="DFKai-SB" pitchFamily="65" charset="-120"/>
                <a:ea typeface="DFKai-SB" pitchFamily="65" charset="-120"/>
              </a:rPr>
              <a:t>撕裂</a:t>
            </a:r>
            <a:r>
              <a:rPr lang="en-US" altLang="zh-TW" sz="2200">
                <a:latin typeface="DFKai-SB" pitchFamily="65" charset="-120"/>
                <a:ea typeface="DFKai-SB" pitchFamily="65" charset="-120"/>
              </a:rPr>
              <a:t>)</a:t>
            </a:r>
            <a:r>
              <a:rPr lang="zh-TW" altLang="en-US" sz="2200">
                <a:latin typeface="DFKai-SB" pitchFamily="65" charset="-120"/>
                <a:ea typeface="DFKai-SB" pitchFamily="65" charset="-120"/>
              </a:rPr>
              <a:t>。</a:t>
            </a:r>
          </a:p>
          <a:p>
            <a:r>
              <a:rPr lang="zh-TW" altLang="en-US" sz="2200">
                <a:latin typeface="DFKai-SB" pitchFamily="65" charset="-120"/>
                <a:ea typeface="DFKai-SB" pitchFamily="65" charset="-120"/>
              </a:rPr>
              <a:t>外側副韌帶像一條強韌的幼帶，沿膝關節外側伸展，連接大腿骨底部與腓骨</a:t>
            </a:r>
            <a:r>
              <a:rPr lang="en-US" altLang="zh-TW" sz="2200">
                <a:latin typeface="DFKai-SB" pitchFamily="65" charset="-120"/>
                <a:ea typeface="DFKai-SB" pitchFamily="65" charset="-120"/>
              </a:rPr>
              <a:t>(</a:t>
            </a:r>
            <a:r>
              <a:rPr lang="zh-TW" altLang="en-US" sz="2200">
                <a:latin typeface="DFKai-SB" pitchFamily="65" charset="-120"/>
                <a:ea typeface="DFKai-SB" pitchFamily="65" charset="-120"/>
              </a:rPr>
              <a:t>小腿其中一塊骨</a:t>
            </a:r>
            <a:r>
              <a:rPr lang="en-US" altLang="zh-TW" sz="2200">
                <a:latin typeface="DFKai-SB" pitchFamily="65" charset="-120"/>
                <a:ea typeface="DFKai-SB" pitchFamily="65" charset="-120"/>
              </a:rPr>
              <a:t>)</a:t>
            </a:r>
            <a:r>
              <a:rPr lang="zh-TW" altLang="en-US" sz="2200">
                <a:latin typeface="DFKai-SB" pitchFamily="65" charset="-120"/>
                <a:ea typeface="DFKai-SB" pitchFamily="65" charset="-120"/>
              </a:rPr>
              <a:t>頂部。外側副韌帶本身一般不會受損，但若其他韌帶受損，亦可能需要一併修護治療。</a:t>
            </a:r>
          </a:p>
        </p:txBody>
      </p:sp>
      <p:pic>
        <p:nvPicPr>
          <p:cNvPr id="21508" name="Picture 3" descr="D:\格式\盈康舍\盈康社講座\痛症怎麽辦\Knee-Chi.jpg"/>
          <p:cNvPicPr>
            <a:picLocks noChangeAspect="1" noChangeArrowheads="1"/>
          </p:cNvPicPr>
          <p:nvPr/>
        </p:nvPicPr>
        <p:blipFill>
          <a:blip r:embed="rId3"/>
          <a:srcRect/>
          <a:stretch>
            <a:fillRect/>
          </a:stretch>
        </p:blipFill>
        <p:spPr bwMode="auto">
          <a:xfrm>
            <a:off x="4716463" y="1557338"/>
            <a:ext cx="4168775" cy="3594100"/>
          </a:xfrm>
          <a:prstGeom prst="rect">
            <a:avLst/>
          </a:prstGeom>
          <a:noFill/>
          <a:ln w="9525">
            <a:noFill/>
            <a:miter lim="800000"/>
            <a:headEnd/>
            <a:tailEnd/>
          </a:ln>
        </p:spPr>
      </p:pic>
      <p:graphicFrame>
        <p:nvGraphicFramePr>
          <p:cNvPr id="21506" name="Object 14"/>
          <p:cNvGraphicFramePr>
            <a:graphicFrameLocks noGrp="1" noChangeAspect="1"/>
          </p:cNvGraphicFramePr>
          <p:nvPr/>
        </p:nvGraphicFramePr>
        <p:xfrm>
          <a:off x="7848600" y="0"/>
          <a:ext cx="1295400" cy="760413"/>
        </p:xfrm>
        <a:graphic>
          <a:graphicData uri="http://schemas.openxmlformats.org/presentationml/2006/ole">
            <p:oleObj spid="_x0000_s21506" name="CorelDRAW" r:id="rId4" imgW="453240" imgH="285480" progId="">
              <p:embed/>
            </p:oleObj>
          </a:graphicData>
        </a:graphic>
      </p:graphicFrame>
      <p:sp>
        <p:nvSpPr>
          <p:cNvPr id="21509"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6" descr="D:\格式\盈康舍\營養學\人体構造\膝關節韌帶.jpg"/>
          <p:cNvPicPr>
            <a:picLocks noChangeAspect="1" noChangeArrowheads="1"/>
          </p:cNvPicPr>
          <p:nvPr/>
        </p:nvPicPr>
        <p:blipFill>
          <a:blip r:embed="rId2"/>
          <a:srcRect/>
          <a:stretch>
            <a:fillRect/>
          </a:stretch>
        </p:blipFill>
        <p:spPr bwMode="auto">
          <a:xfrm>
            <a:off x="0" y="260350"/>
            <a:ext cx="9126538" cy="6350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 descr="D:\格式\盈康舍\盈康社講座\痛症怎麽辦\pain.jpg"/>
          <p:cNvPicPr>
            <a:picLocks noChangeAspect="1" noChangeArrowheads="1"/>
          </p:cNvPicPr>
          <p:nvPr/>
        </p:nvPicPr>
        <p:blipFill>
          <a:blip r:embed="rId3"/>
          <a:srcRect/>
          <a:stretch>
            <a:fillRect/>
          </a:stretch>
        </p:blipFill>
        <p:spPr bwMode="auto">
          <a:xfrm>
            <a:off x="5867400" y="1700213"/>
            <a:ext cx="3014663" cy="2952750"/>
          </a:xfrm>
          <a:prstGeom prst="rect">
            <a:avLst/>
          </a:prstGeom>
          <a:noFill/>
          <a:ln w="9525">
            <a:noFill/>
            <a:miter lim="800000"/>
            <a:headEnd/>
            <a:tailEnd/>
          </a:ln>
        </p:spPr>
      </p:pic>
      <p:sp>
        <p:nvSpPr>
          <p:cNvPr id="22532" name="矩形 3"/>
          <p:cNvSpPr>
            <a:spLocks noChangeArrowheads="1"/>
          </p:cNvSpPr>
          <p:nvPr/>
        </p:nvSpPr>
        <p:spPr bwMode="auto">
          <a:xfrm>
            <a:off x="2916238" y="260350"/>
            <a:ext cx="2879725" cy="585788"/>
          </a:xfrm>
          <a:prstGeom prst="rect">
            <a:avLst/>
          </a:prstGeom>
          <a:noFill/>
          <a:ln w="9525">
            <a:noFill/>
            <a:miter lim="800000"/>
            <a:headEnd/>
            <a:tailEnd/>
          </a:ln>
        </p:spPr>
        <p:txBody>
          <a:bodyPr>
            <a:spAutoFit/>
          </a:bodyPr>
          <a:lstStyle/>
          <a:p>
            <a:r>
              <a:rPr lang="zh-TW" altLang="en-US" sz="3200">
                <a:solidFill>
                  <a:srgbClr val="C00000"/>
                </a:solidFill>
                <a:latin typeface="萬用粗標準宋體"/>
                <a:ea typeface="萬用粗標準宋體"/>
                <a:cs typeface="萬用粗標準宋體"/>
              </a:rPr>
              <a:t>腰背及肩頸痛</a:t>
            </a:r>
          </a:p>
        </p:txBody>
      </p:sp>
      <p:sp>
        <p:nvSpPr>
          <p:cNvPr id="22533" name="矩形 4"/>
          <p:cNvSpPr>
            <a:spLocks noChangeArrowheads="1"/>
          </p:cNvSpPr>
          <p:nvPr/>
        </p:nvSpPr>
        <p:spPr bwMode="auto">
          <a:xfrm>
            <a:off x="395288" y="908050"/>
            <a:ext cx="1724025" cy="461963"/>
          </a:xfrm>
          <a:prstGeom prst="rect">
            <a:avLst/>
          </a:prstGeom>
          <a:noFill/>
          <a:ln w="9525">
            <a:noFill/>
            <a:miter lim="800000"/>
            <a:headEnd/>
            <a:tailEnd/>
          </a:ln>
        </p:spPr>
        <p:txBody>
          <a:bodyPr wrap="none">
            <a:spAutoFit/>
          </a:bodyPr>
          <a:lstStyle/>
          <a:p>
            <a:r>
              <a:rPr lang="zh-TW" altLang="en-US" sz="2400" b="1">
                <a:solidFill>
                  <a:srgbClr val="002060"/>
                </a:solidFill>
                <a:latin typeface="Calibri" pitchFamily="34" charset="0"/>
                <a:ea typeface="新細明體" pitchFamily="18" charset="-120"/>
              </a:rPr>
              <a:t>一般腰背痛</a:t>
            </a:r>
          </a:p>
        </p:txBody>
      </p:sp>
      <p:sp>
        <p:nvSpPr>
          <p:cNvPr id="22534" name="矩形 5"/>
          <p:cNvSpPr>
            <a:spLocks noChangeArrowheads="1"/>
          </p:cNvSpPr>
          <p:nvPr/>
        </p:nvSpPr>
        <p:spPr bwMode="auto">
          <a:xfrm>
            <a:off x="179388" y="1287463"/>
            <a:ext cx="5616575" cy="5570537"/>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如果你患有急性腰背痛，當中有</a:t>
            </a:r>
            <a:r>
              <a:rPr lang="en-US" altLang="zh-TW" sz="2000">
                <a:latin typeface="Calibri" pitchFamily="34" charset="0"/>
                <a:ea typeface="新細明體" pitchFamily="18" charset="-120"/>
              </a:rPr>
              <a:t>95%</a:t>
            </a:r>
            <a:r>
              <a:rPr lang="zh-TW" altLang="en-US" sz="2000">
                <a:latin typeface="Calibri" pitchFamily="34" charset="0"/>
                <a:ea typeface="新細明體" pitchFamily="18" charset="-120"/>
              </a:rPr>
              <a:t>是由簡單的原因所引致。</a:t>
            </a:r>
          </a:p>
          <a:p>
            <a:r>
              <a:rPr lang="zh-TW" altLang="en-US" sz="2000">
                <a:latin typeface="Calibri" pitchFamily="34" charset="0"/>
                <a:ea typeface="新細明體" pitchFamily="18" charset="-120"/>
              </a:rPr>
              <a:t>大部分患上此類腰背痛的都是</a:t>
            </a:r>
            <a:r>
              <a:rPr lang="en-US" altLang="zh-TW" sz="2000">
                <a:latin typeface="Calibri" pitchFamily="34" charset="0"/>
                <a:ea typeface="新細明體" pitchFamily="18" charset="-120"/>
              </a:rPr>
              <a:t>55</a:t>
            </a:r>
            <a:r>
              <a:rPr lang="zh-TW" altLang="en-US" sz="2000">
                <a:latin typeface="Calibri" pitchFamily="34" charset="0"/>
                <a:ea typeface="新細明體" pitchFamily="18" charset="-120"/>
              </a:rPr>
              <a:t>歲以下的成年人，他們除了有腰背痛之外，身體大致上是健康的。這種痛楚只維持一段短時間，而引致痛楚的原因很簡單──通常是因為身體長期受勞累，極少是因為一時間粗勞過度。</a:t>
            </a:r>
          </a:p>
          <a:p>
            <a:r>
              <a:rPr lang="zh-TW" altLang="en-US" sz="2000">
                <a:latin typeface="Calibri" pitchFamily="34" charset="0"/>
                <a:ea typeface="新細明體" pitchFamily="18" charset="-120"/>
              </a:rPr>
              <a:t>如果你有以下習慣，你有可能會患上一般腰背痛：</a:t>
            </a:r>
          </a:p>
          <a:p>
            <a:r>
              <a:rPr lang="zh-TW" altLang="en-US" sz="2000">
                <a:latin typeface="Calibri" pitchFamily="34" charset="0"/>
                <a:ea typeface="新細明體" pitchFamily="18" charset="-120"/>
              </a:rPr>
              <a:t>姿勢不正確</a:t>
            </a:r>
          </a:p>
          <a:p>
            <a:r>
              <a:rPr lang="zh-TW" altLang="en-US" sz="2000">
                <a:latin typeface="Calibri" pitchFamily="34" charset="0"/>
                <a:ea typeface="新細明體" pitchFamily="18" charset="-120"/>
              </a:rPr>
              <a:t>運動不足</a:t>
            </a:r>
          </a:p>
          <a:p>
            <a:r>
              <a:rPr lang="zh-TW" altLang="en-US" sz="2000">
                <a:latin typeface="Calibri" pitchFamily="34" charset="0"/>
                <a:ea typeface="新細明體" pitchFamily="18" charset="-120"/>
              </a:rPr>
              <a:t>長時間站立或彎腰</a:t>
            </a:r>
          </a:p>
          <a:p>
            <a:r>
              <a:rPr lang="zh-TW" altLang="en-US" sz="2000">
                <a:latin typeface="Calibri" pitchFamily="34" charset="0"/>
                <a:ea typeface="新細明體" pitchFamily="18" charset="-120"/>
              </a:rPr>
              <a:t>椅子不足以支托背部</a:t>
            </a:r>
          </a:p>
          <a:p>
            <a:r>
              <a:rPr lang="zh-TW" altLang="en-US" sz="2000">
                <a:latin typeface="Calibri" pitchFamily="34" charset="0"/>
                <a:ea typeface="新細明體" pitchFamily="18" charset="-120"/>
              </a:rPr>
              <a:t>床褥不足以承托背部</a:t>
            </a:r>
          </a:p>
          <a:p>
            <a:r>
              <a:rPr lang="zh-TW" altLang="en-US" sz="2000">
                <a:latin typeface="Calibri" pitchFamily="34" charset="0"/>
                <a:ea typeface="新細明體" pitchFamily="18" charset="-120"/>
              </a:rPr>
              <a:t>舉起、搬運或拖拉過重物件，或以不正確的姿勢移動重物</a:t>
            </a:r>
          </a:p>
          <a:p>
            <a:r>
              <a:rPr lang="zh-TW" altLang="en-US" sz="2000">
                <a:latin typeface="Calibri" pitchFamily="34" charset="0"/>
                <a:ea typeface="新細明體" pitchFamily="18" charset="-120"/>
              </a:rPr>
              <a:t>摔倒</a:t>
            </a:r>
          </a:p>
          <a:p>
            <a:r>
              <a:rPr lang="zh-TW" altLang="en-US">
                <a:latin typeface="Calibri" pitchFamily="34" charset="0"/>
                <a:ea typeface="新細明體" pitchFamily="18" charset="-120"/>
              </a:rPr>
              <a:t/>
            </a:r>
            <a:br>
              <a:rPr lang="zh-TW" altLang="en-US">
                <a:latin typeface="Calibri" pitchFamily="34" charset="0"/>
                <a:ea typeface="新細明體" pitchFamily="18" charset="-120"/>
              </a:rPr>
            </a:br>
            <a:endParaRPr lang="zh-TW" altLang="en-US">
              <a:latin typeface="Calibri" pitchFamily="34" charset="0"/>
              <a:ea typeface="新細明體" pitchFamily="18" charset="-120"/>
            </a:endParaRPr>
          </a:p>
        </p:txBody>
      </p:sp>
      <p:graphicFrame>
        <p:nvGraphicFramePr>
          <p:cNvPr id="22530" name="Object 14"/>
          <p:cNvGraphicFramePr>
            <a:graphicFrameLocks noGrp="1" noChangeAspect="1"/>
          </p:cNvGraphicFramePr>
          <p:nvPr/>
        </p:nvGraphicFramePr>
        <p:xfrm>
          <a:off x="7848600" y="0"/>
          <a:ext cx="1295400" cy="760413"/>
        </p:xfrm>
        <a:graphic>
          <a:graphicData uri="http://schemas.openxmlformats.org/presentationml/2006/ole">
            <p:oleObj spid="_x0000_s22530" name="CorelDRAW" r:id="rId4" imgW="453240" imgH="285480" progId="">
              <p:embed/>
            </p:oleObj>
          </a:graphicData>
        </a:graphic>
      </p:graphicFrame>
      <p:sp>
        <p:nvSpPr>
          <p:cNvPr id="22535"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 descr="D:\格式\盈康舍\盈康社講座\痛症怎麽辦\Spine-Chi.jpg"/>
          <p:cNvPicPr>
            <a:picLocks noChangeAspect="1" noChangeArrowheads="1"/>
          </p:cNvPicPr>
          <p:nvPr/>
        </p:nvPicPr>
        <p:blipFill>
          <a:blip r:embed="rId3"/>
          <a:srcRect/>
          <a:stretch>
            <a:fillRect/>
          </a:stretch>
        </p:blipFill>
        <p:spPr bwMode="auto">
          <a:xfrm>
            <a:off x="4716463" y="1268413"/>
            <a:ext cx="4157662" cy="4619625"/>
          </a:xfrm>
          <a:prstGeom prst="rect">
            <a:avLst/>
          </a:prstGeom>
          <a:noFill/>
          <a:ln w="9525">
            <a:noFill/>
            <a:miter lim="800000"/>
            <a:headEnd/>
            <a:tailEnd/>
          </a:ln>
        </p:spPr>
      </p:pic>
      <p:sp>
        <p:nvSpPr>
          <p:cNvPr id="23556" name="矩形 3"/>
          <p:cNvSpPr>
            <a:spLocks noChangeArrowheads="1"/>
          </p:cNvSpPr>
          <p:nvPr/>
        </p:nvSpPr>
        <p:spPr bwMode="auto">
          <a:xfrm>
            <a:off x="2195513" y="260350"/>
            <a:ext cx="4533900"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坐骨神經痛 </a:t>
            </a:r>
            <a:r>
              <a:rPr lang="en-US" altLang="zh-TW" sz="3200">
                <a:solidFill>
                  <a:srgbClr val="C00000"/>
                </a:solidFill>
                <a:latin typeface="萬用粗標準宋體"/>
                <a:ea typeface="萬用粗標準宋體"/>
                <a:cs typeface="萬用粗標準宋體"/>
              </a:rPr>
              <a:t>/</a:t>
            </a:r>
            <a:r>
              <a:rPr lang="zh-TW" altLang="en-US" sz="3200">
                <a:solidFill>
                  <a:srgbClr val="C00000"/>
                </a:solidFill>
                <a:latin typeface="萬用粗標準宋體"/>
                <a:ea typeface="萬用粗標準宋體"/>
                <a:cs typeface="萬用粗標準宋體"/>
              </a:rPr>
              <a:t>椎間盤滑脫</a:t>
            </a:r>
          </a:p>
        </p:txBody>
      </p:sp>
      <p:sp>
        <p:nvSpPr>
          <p:cNvPr id="23557" name="矩形 4"/>
          <p:cNvSpPr>
            <a:spLocks noChangeArrowheads="1"/>
          </p:cNvSpPr>
          <p:nvPr/>
        </p:nvSpPr>
        <p:spPr bwMode="auto">
          <a:xfrm>
            <a:off x="250825" y="1700213"/>
            <a:ext cx="4572000" cy="2862262"/>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坐骨神經痛是指穿梭於腰背部然後通過臀部分佈到腿部的坐骨神經受損後所產生的痛症。其實，坐骨神經是由腰椎第</a:t>
            </a:r>
            <a:r>
              <a:rPr lang="en-US" altLang="zh-TW" sz="2000">
                <a:latin typeface="Calibri" pitchFamily="34" charset="0"/>
                <a:ea typeface="新細明體" pitchFamily="18" charset="-120"/>
              </a:rPr>
              <a:t>4</a:t>
            </a:r>
            <a:r>
              <a:rPr lang="zh-TW" altLang="en-US" sz="2000">
                <a:latin typeface="Calibri" pitchFamily="34" charset="0"/>
                <a:ea typeface="新細明體" pitchFamily="18" charset="-120"/>
              </a:rPr>
              <a:t>神經根</a:t>
            </a:r>
            <a:r>
              <a:rPr lang="en-US" altLang="zh-TW" sz="2000">
                <a:latin typeface="Calibri" pitchFamily="34" charset="0"/>
                <a:ea typeface="新細明體" pitchFamily="18" charset="-120"/>
              </a:rPr>
              <a:t>(L4,5)</a:t>
            </a:r>
            <a:r>
              <a:rPr lang="zh-TW" altLang="en-US" sz="2000">
                <a:latin typeface="Calibri" pitchFamily="34" charset="0"/>
                <a:ea typeface="新細明體" pitchFamily="18" charset="-120"/>
              </a:rPr>
              <a:t>到薦椎第</a:t>
            </a:r>
            <a:r>
              <a:rPr lang="en-US" altLang="zh-TW" sz="2000">
                <a:latin typeface="Calibri" pitchFamily="34" charset="0"/>
                <a:ea typeface="新細明體" pitchFamily="18" charset="-120"/>
              </a:rPr>
              <a:t>3</a:t>
            </a:r>
            <a:r>
              <a:rPr lang="zh-TW" altLang="en-US" sz="2000">
                <a:latin typeface="Calibri" pitchFamily="34" charset="0"/>
                <a:ea typeface="新細明體" pitchFamily="18" charset="-120"/>
              </a:rPr>
              <a:t>神經根</a:t>
            </a:r>
            <a:r>
              <a:rPr lang="en-US" altLang="zh-TW" sz="2000">
                <a:latin typeface="Calibri" pitchFamily="34" charset="0"/>
                <a:ea typeface="新細明體" pitchFamily="18" charset="-120"/>
              </a:rPr>
              <a:t>(S1,2,3)</a:t>
            </a:r>
            <a:r>
              <a:rPr lang="zh-TW" altLang="en-US" sz="2000">
                <a:latin typeface="Calibri" pitchFamily="34" charset="0"/>
                <a:ea typeface="新細明體" pitchFamily="18" charset="-120"/>
              </a:rPr>
              <a:t>組成，乃是全身最大最長的一條神經，經腰和臀部伸展到整個下肢。因此，坐骨神經痛的患者會覺得腰骨和臀部有劇痛及麻，並由臀部一直蔓延至大腿後外側、小腿及足部。</a:t>
            </a:r>
          </a:p>
        </p:txBody>
      </p:sp>
      <p:graphicFrame>
        <p:nvGraphicFramePr>
          <p:cNvPr id="23554" name="Object 14"/>
          <p:cNvGraphicFramePr>
            <a:graphicFrameLocks noGrp="1" noChangeAspect="1"/>
          </p:cNvGraphicFramePr>
          <p:nvPr/>
        </p:nvGraphicFramePr>
        <p:xfrm>
          <a:off x="7848600" y="0"/>
          <a:ext cx="1295400" cy="760413"/>
        </p:xfrm>
        <a:graphic>
          <a:graphicData uri="http://schemas.openxmlformats.org/presentationml/2006/ole">
            <p:oleObj spid="_x0000_s23554" name="CorelDRAW" r:id="rId4" imgW="453240" imgH="285480" progId="">
              <p:embed/>
            </p:oleObj>
          </a:graphicData>
        </a:graphic>
      </p:graphicFrame>
      <p:sp>
        <p:nvSpPr>
          <p:cNvPr id="23558"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611188" y="1052513"/>
            <a:ext cx="7921625" cy="3786187"/>
          </a:xfrm>
          <a:prstGeom prst="rect">
            <a:avLst/>
          </a:prstGeom>
          <a:noFill/>
          <a:ln w="9525">
            <a:noFill/>
            <a:miter lim="800000"/>
            <a:headEnd/>
            <a:tailEnd/>
          </a:ln>
        </p:spPr>
        <p:txBody>
          <a:bodyPr anchor="ctr">
            <a:spAutoFit/>
          </a:bodyPr>
          <a:lstStyle/>
          <a:p>
            <a:pPr eaLnBrk="0" hangingPunct="0"/>
            <a:r>
              <a:rPr kumimoji="1" lang="zh-TW" altLang="en-US" sz="2400">
                <a:latin typeface="Calibri" pitchFamily="34" charset="0"/>
                <a:ea typeface="新細明體" pitchFamily="18" charset="-120"/>
                <a:cs typeface="Times New Roman" pitchFamily="18" charset="0"/>
              </a:rPr>
              <a:t>腰椎間盤突出：突出的椎間軟骨壓迫到便會產生發炎，而引起坐骨神經痛。</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因腰椎退化或過度勞損令腰椎骨之間的神經線受壓。</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腰椎周邊軟組織發炎。</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脊椎管狹窄而壓到神經線。</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骨刺增生：因為骨刺長於腰椎骨的後部</a:t>
            </a:r>
            <a:r>
              <a:rPr kumimoji="1" lang="en-US" altLang="zh-TW" sz="2400">
                <a:latin typeface="Calibri" pitchFamily="34" charset="0"/>
                <a:ea typeface="新細明體" pitchFamily="18" charset="-120"/>
                <a:cs typeface="Times New Roman" pitchFamily="18" charset="0"/>
              </a:rPr>
              <a:t>, </a:t>
            </a:r>
            <a:r>
              <a:rPr kumimoji="1" lang="zh-TW" altLang="en-US" sz="2400">
                <a:latin typeface="Calibri" pitchFamily="34" charset="0"/>
                <a:ea typeface="新細明體" pitchFamily="18" charset="-120"/>
                <a:cs typeface="Times New Roman" pitchFamily="18" charset="0"/>
              </a:rPr>
              <a:t>令神經槽變少</a:t>
            </a:r>
            <a:r>
              <a:rPr kumimoji="1" lang="en-US" altLang="zh-TW" sz="2400">
                <a:latin typeface="Calibri" pitchFamily="34" charset="0"/>
                <a:ea typeface="新細明體" pitchFamily="18" charset="-120"/>
                <a:cs typeface="Times New Roman" pitchFamily="18" charset="0"/>
              </a:rPr>
              <a:t>, </a:t>
            </a:r>
            <a:r>
              <a:rPr kumimoji="1" lang="zh-TW" altLang="en-US" sz="2400">
                <a:latin typeface="Calibri" pitchFamily="34" charset="0"/>
                <a:ea typeface="新細明體" pitchFamily="18" charset="-120"/>
                <a:cs typeface="Times New Roman" pitchFamily="18" charset="0"/>
              </a:rPr>
              <a:t>所以神經受壓。</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腰椎、盤骨移位，令神經線受壓，引致坐骨神經痛。</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受到意外撞擊：例如運動受傷、跌倒、交通意外等， 導致腰椎或盤骨移位</a:t>
            </a:r>
            <a:r>
              <a:rPr kumimoji="1" lang="en-US" altLang="zh-TW" sz="2400">
                <a:latin typeface="Calibri" pitchFamily="34" charset="0"/>
                <a:ea typeface="新細明體" pitchFamily="18" charset="-120"/>
                <a:cs typeface="Times New Roman" pitchFamily="18" charset="0"/>
              </a:rPr>
              <a:t>,</a:t>
            </a:r>
            <a:r>
              <a:rPr kumimoji="1" lang="zh-TW" altLang="en-US" sz="2400">
                <a:latin typeface="Calibri" pitchFamily="34" charset="0"/>
                <a:ea typeface="新細明體" pitchFamily="18" charset="-120"/>
                <a:cs typeface="Times New Roman" pitchFamily="18" charset="0"/>
              </a:rPr>
              <a:t>令神經線受壓。</a:t>
            </a:r>
            <a:endParaRPr kumimoji="1" lang="zh-TW" altLang="en-US" sz="2400">
              <a:ea typeface="新細明體" pitchFamily="18" charset="-120"/>
            </a:endParaRPr>
          </a:p>
        </p:txBody>
      </p:sp>
      <p:sp>
        <p:nvSpPr>
          <p:cNvPr id="24580" name="矩形 2"/>
          <p:cNvSpPr>
            <a:spLocks noChangeArrowheads="1"/>
          </p:cNvSpPr>
          <p:nvPr/>
        </p:nvSpPr>
        <p:spPr bwMode="auto">
          <a:xfrm>
            <a:off x="2627313" y="404813"/>
            <a:ext cx="3057525" cy="522287"/>
          </a:xfrm>
          <a:prstGeom prst="rect">
            <a:avLst/>
          </a:prstGeom>
          <a:noFill/>
          <a:ln w="9525">
            <a:noFill/>
            <a:miter lim="800000"/>
            <a:headEnd/>
            <a:tailEnd/>
          </a:ln>
        </p:spPr>
        <p:txBody>
          <a:bodyPr wrap="none">
            <a:spAutoFit/>
          </a:bodyPr>
          <a:lstStyle/>
          <a:p>
            <a:r>
              <a:rPr kumimoji="1" lang="zh-TW" altLang="zh-TW" sz="2800" b="1">
                <a:solidFill>
                  <a:srgbClr val="002060"/>
                </a:solidFill>
                <a:latin typeface="Calibri" pitchFamily="34" charset="0"/>
                <a:ea typeface="新細明體" pitchFamily="18" charset="-120"/>
                <a:cs typeface="Times New Roman" pitchFamily="18" charset="0"/>
              </a:rPr>
              <a:t>坐骨神經痛的成因</a:t>
            </a:r>
            <a:endParaRPr kumimoji="1" lang="zh-TW" altLang="zh-TW" sz="2800" b="1">
              <a:solidFill>
                <a:srgbClr val="002060"/>
              </a:solidFill>
              <a:ea typeface="新細明體" pitchFamily="18" charset="-120"/>
            </a:endParaRPr>
          </a:p>
        </p:txBody>
      </p:sp>
      <p:pic>
        <p:nvPicPr>
          <p:cNvPr id="24581" name="Picture 2" descr="c:\users\fai\appdata\roaming\360se6\USERDA~1\Temp\179.jpg"/>
          <p:cNvPicPr>
            <a:picLocks noChangeAspect="1" noChangeArrowheads="1"/>
          </p:cNvPicPr>
          <p:nvPr/>
        </p:nvPicPr>
        <p:blipFill>
          <a:blip r:embed="rId3"/>
          <a:srcRect/>
          <a:stretch>
            <a:fillRect/>
          </a:stretch>
        </p:blipFill>
        <p:spPr bwMode="auto">
          <a:xfrm>
            <a:off x="6300788" y="4562475"/>
            <a:ext cx="2381250" cy="2295525"/>
          </a:xfrm>
          <a:prstGeom prst="rect">
            <a:avLst/>
          </a:prstGeom>
          <a:noFill/>
          <a:ln w="9525">
            <a:noFill/>
            <a:miter lim="800000"/>
            <a:headEnd/>
            <a:tailEnd/>
          </a:ln>
        </p:spPr>
      </p:pic>
      <p:graphicFrame>
        <p:nvGraphicFramePr>
          <p:cNvPr id="24578" name="Object 14"/>
          <p:cNvGraphicFramePr>
            <a:graphicFrameLocks noGrp="1" noChangeAspect="1"/>
          </p:cNvGraphicFramePr>
          <p:nvPr/>
        </p:nvGraphicFramePr>
        <p:xfrm>
          <a:off x="7848600" y="0"/>
          <a:ext cx="1295400" cy="760413"/>
        </p:xfrm>
        <a:graphic>
          <a:graphicData uri="http://schemas.openxmlformats.org/presentationml/2006/ole">
            <p:oleObj spid="_x0000_s24578" name="CorelDRAW" r:id="rId4" imgW="453240" imgH="285480" progId="">
              <p:embed/>
            </p:oleObj>
          </a:graphicData>
        </a:graphic>
      </p:graphicFrame>
      <p:sp>
        <p:nvSpPr>
          <p:cNvPr id="24582"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矩形 4"/>
          <p:cNvSpPr>
            <a:spLocks noChangeArrowheads="1"/>
          </p:cNvSpPr>
          <p:nvPr/>
        </p:nvSpPr>
        <p:spPr bwMode="auto">
          <a:xfrm>
            <a:off x="179388" y="1268413"/>
            <a:ext cx="4572000" cy="4094162"/>
          </a:xfrm>
          <a:prstGeom prst="rect">
            <a:avLst/>
          </a:prstGeom>
          <a:noFill/>
          <a:ln w="9525">
            <a:noFill/>
            <a:miter lim="800000"/>
            <a:headEnd/>
            <a:tailEnd/>
          </a:ln>
        </p:spPr>
        <p:txBody>
          <a:bodyPr>
            <a:spAutoFit/>
          </a:bodyPr>
          <a:lstStyle/>
          <a:p>
            <a:r>
              <a:rPr lang="zh-TW" altLang="en-US" sz="2000" b="1">
                <a:latin typeface="Calibri" pitchFamily="34" charset="0"/>
                <a:ea typeface="新細明體" pitchFamily="18" charset="-120"/>
              </a:rPr>
              <a:t>肩周炎</a:t>
            </a:r>
            <a:r>
              <a:rPr lang="zh-TW" altLang="en-US" sz="2000">
                <a:latin typeface="Calibri" pitchFamily="34" charset="0"/>
                <a:ea typeface="新細明體" pitchFamily="18" charset="-120"/>
              </a:rPr>
              <a:t>是指患者肩部的肌肉、肌腱、關節等軟組織發炎，它是屬於一種慢性炎症。患者以</a:t>
            </a:r>
            <a:r>
              <a:rPr lang="en-US" altLang="zh-TW" sz="2000">
                <a:latin typeface="Calibri" pitchFamily="34" charset="0"/>
                <a:ea typeface="新細明體" pitchFamily="18" charset="-120"/>
              </a:rPr>
              <a:t>50</a:t>
            </a:r>
            <a:r>
              <a:rPr lang="zh-TW" altLang="en-US" sz="2000">
                <a:latin typeface="Calibri" pitchFamily="34" charset="0"/>
                <a:ea typeface="新細明體" pitchFamily="18" charset="-120"/>
              </a:rPr>
              <a:t>歲以上人士居多，因此又稱之為「五十肩」。</a:t>
            </a:r>
            <a:endParaRPr lang="en-US" altLang="zh-TW" sz="2000">
              <a:latin typeface="Calibri" pitchFamily="34" charset="0"/>
              <a:ea typeface="新細明體" pitchFamily="18" charset="-120"/>
            </a:endParaRPr>
          </a:p>
          <a:p>
            <a:r>
              <a:rPr lang="zh-TW" altLang="en-US" sz="2000">
                <a:latin typeface="Calibri" pitchFamily="34" charset="0"/>
                <a:ea typeface="新細明體" pitchFamily="18" charset="-120"/>
              </a:rPr>
              <a:t>事實上，很多肩膊痠痛的病例都是由</a:t>
            </a:r>
            <a:r>
              <a:rPr lang="zh-TW" altLang="en-US" sz="2000" b="1">
                <a:latin typeface="Calibri" pitchFamily="34" charset="0"/>
                <a:ea typeface="新細明體" pitchFamily="18" charset="-120"/>
              </a:rPr>
              <a:t>肩周炎</a:t>
            </a:r>
            <a:r>
              <a:rPr lang="zh-TW" altLang="en-US" sz="2000">
                <a:latin typeface="Calibri" pitchFamily="34" charset="0"/>
                <a:ea typeface="新細明體" pitchFamily="18" charset="-120"/>
              </a:rPr>
              <a:t>所引起的。</a:t>
            </a:r>
            <a:endParaRPr lang="en-US" altLang="zh-TW" sz="2000">
              <a:latin typeface="Calibri" pitchFamily="34" charset="0"/>
              <a:ea typeface="新細明體" pitchFamily="18" charset="-120"/>
            </a:endParaRPr>
          </a:p>
          <a:p>
            <a:r>
              <a:rPr lang="zh-TW" altLang="en-US" sz="2000">
                <a:latin typeface="Calibri" pitchFamily="34" charset="0"/>
                <a:ea typeface="新細明體" pitchFamily="18" charset="-120"/>
              </a:rPr>
              <a:t>肩周炎令患者胸肩關節變得僵硬，肩膊活勳範圍嚴重受限制，不能提高或伸展。有人認為只需休息、不動它，痛楚就會慢慢地痊癒。但事實剛剛相反的，愈痛就愈不動它，愈動它痛楚就會愈嚴重，這是一個惡性循環。因此，適切的治療是必需的。</a:t>
            </a:r>
          </a:p>
        </p:txBody>
      </p:sp>
      <p:pic>
        <p:nvPicPr>
          <p:cNvPr id="25604" name="Picture 2" descr="D:\格式\盈康舍\營養學\人体構造\軀幹背部淺層的肌 肉.jpg"/>
          <p:cNvPicPr>
            <a:picLocks noChangeAspect="1" noChangeArrowheads="1"/>
          </p:cNvPicPr>
          <p:nvPr/>
        </p:nvPicPr>
        <p:blipFill>
          <a:blip r:embed="rId3"/>
          <a:srcRect/>
          <a:stretch>
            <a:fillRect/>
          </a:stretch>
        </p:blipFill>
        <p:spPr bwMode="auto">
          <a:xfrm>
            <a:off x="4787900" y="1557338"/>
            <a:ext cx="4375150" cy="3459162"/>
          </a:xfrm>
          <a:prstGeom prst="rect">
            <a:avLst/>
          </a:prstGeom>
          <a:noFill/>
          <a:ln w="9525">
            <a:noFill/>
            <a:miter lim="800000"/>
            <a:headEnd/>
            <a:tailEnd/>
          </a:ln>
        </p:spPr>
      </p:pic>
      <p:sp>
        <p:nvSpPr>
          <p:cNvPr id="25605" name="矩形 5"/>
          <p:cNvSpPr>
            <a:spLocks noChangeArrowheads="1"/>
          </p:cNvSpPr>
          <p:nvPr/>
        </p:nvSpPr>
        <p:spPr bwMode="auto">
          <a:xfrm>
            <a:off x="3492500" y="333375"/>
            <a:ext cx="1414463"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肩周炎</a:t>
            </a:r>
          </a:p>
        </p:txBody>
      </p:sp>
      <p:graphicFrame>
        <p:nvGraphicFramePr>
          <p:cNvPr id="25602" name="Object 14"/>
          <p:cNvGraphicFramePr>
            <a:graphicFrameLocks noGrp="1" noChangeAspect="1"/>
          </p:cNvGraphicFramePr>
          <p:nvPr/>
        </p:nvGraphicFramePr>
        <p:xfrm>
          <a:off x="7848600" y="0"/>
          <a:ext cx="1295400" cy="760413"/>
        </p:xfrm>
        <a:graphic>
          <a:graphicData uri="http://schemas.openxmlformats.org/presentationml/2006/ole">
            <p:oleObj spid="_x0000_s25602" name="CorelDRAW" r:id="rId4" imgW="453240" imgH="285480" progId="">
              <p:embed/>
            </p:oleObj>
          </a:graphicData>
        </a:graphic>
      </p:graphicFrame>
      <p:sp>
        <p:nvSpPr>
          <p:cNvPr id="25606"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標題 1"/>
          <p:cNvSpPr>
            <a:spLocks noGrp="1"/>
          </p:cNvSpPr>
          <p:nvPr>
            <p:ph type="ctrTitle"/>
          </p:nvPr>
        </p:nvSpPr>
        <p:spPr/>
        <p:txBody>
          <a:bodyPr/>
          <a:lstStyle/>
          <a:p>
            <a:r>
              <a:rPr lang="zh-TW" altLang="en-US" smtClean="0">
                <a:solidFill>
                  <a:srgbClr val="C00000"/>
                </a:solidFill>
                <a:latin typeface="萬用粗標準宋體"/>
                <a:ea typeface="萬用粗標準宋體"/>
                <a:cs typeface="萬用粗標準宋體"/>
              </a:rPr>
              <a:t>自體免疫細胞反噬關節痛症</a:t>
            </a:r>
          </a:p>
        </p:txBody>
      </p:sp>
      <p:sp>
        <p:nvSpPr>
          <p:cNvPr id="3" name="副標題 2"/>
          <p:cNvSpPr>
            <a:spLocks noGrp="1"/>
          </p:cNvSpPr>
          <p:nvPr>
            <p:ph type="subTitle" idx="1"/>
          </p:nvPr>
        </p:nvSpPr>
        <p:spPr/>
        <p:txBody>
          <a:bodyPr rtlCol="0">
            <a:normAutofit/>
          </a:bodyPr>
          <a:lstStyle/>
          <a:p>
            <a:pPr fontAlgn="auto">
              <a:spcAft>
                <a:spcPts val="0"/>
              </a:spcAft>
              <a:buFont typeface="Arial" pitchFamily="34" charset="0"/>
              <a:buNone/>
              <a:defRPr/>
            </a:pPr>
            <a:endParaRPr lang="zh-TW" altLang="en-US"/>
          </a:p>
        </p:txBody>
      </p:sp>
      <p:graphicFrame>
        <p:nvGraphicFramePr>
          <p:cNvPr id="26626" name="Object 14"/>
          <p:cNvGraphicFramePr>
            <a:graphicFrameLocks noGrp="1" noChangeAspect="1"/>
          </p:cNvGraphicFramePr>
          <p:nvPr/>
        </p:nvGraphicFramePr>
        <p:xfrm>
          <a:off x="7848600" y="0"/>
          <a:ext cx="1295400" cy="760413"/>
        </p:xfrm>
        <a:graphic>
          <a:graphicData uri="http://schemas.openxmlformats.org/presentationml/2006/ole">
            <p:oleObj spid="_x0000_s26626" name="CorelDRAW" r:id="rId3" imgW="453240" imgH="285480" progId="">
              <p:embed/>
            </p:oleObj>
          </a:graphicData>
        </a:graphic>
      </p:graphicFrame>
      <p:sp>
        <p:nvSpPr>
          <p:cNvPr id="26629"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矩形 1"/>
          <p:cNvSpPr>
            <a:spLocks noChangeArrowheads="1"/>
          </p:cNvSpPr>
          <p:nvPr/>
        </p:nvSpPr>
        <p:spPr bwMode="auto">
          <a:xfrm>
            <a:off x="2339975" y="549275"/>
            <a:ext cx="4633913" cy="522288"/>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人體的防衛部隊 </a:t>
            </a:r>
            <a:r>
              <a:rPr lang="en-US" altLang="zh-TW" sz="2800">
                <a:solidFill>
                  <a:srgbClr val="C00000"/>
                </a:solidFill>
                <a:latin typeface="萬用粗標準宋體"/>
                <a:ea typeface="萬用粗標準宋體"/>
                <a:cs typeface="萬用粗標準宋體"/>
              </a:rPr>
              <a:t>- </a:t>
            </a:r>
            <a:r>
              <a:rPr lang="zh-TW" altLang="en-US" sz="2800">
                <a:solidFill>
                  <a:srgbClr val="C00000"/>
                </a:solidFill>
                <a:latin typeface="萬用粗標準宋體"/>
                <a:ea typeface="萬用粗標準宋體"/>
                <a:cs typeface="萬用粗標準宋體"/>
              </a:rPr>
              <a:t>免疫系統</a:t>
            </a:r>
          </a:p>
        </p:txBody>
      </p:sp>
      <p:sp>
        <p:nvSpPr>
          <p:cNvPr id="27652" name="矩形 2"/>
          <p:cNvSpPr>
            <a:spLocks noChangeArrowheads="1"/>
          </p:cNvSpPr>
          <p:nvPr/>
        </p:nvSpPr>
        <p:spPr bwMode="auto">
          <a:xfrm>
            <a:off x="539750" y="1196975"/>
            <a:ext cx="8280400" cy="1754188"/>
          </a:xfrm>
          <a:prstGeom prst="rect">
            <a:avLst/>
          </a:prstGeom>
          <a:noFill/>
          <a:ln w="9525">
            <a:noFill/>
            <a:miter lim="800000"/>
            <a:headEnd/>
            <a:tailEnd/>
          </a:ln>
        </p:spPr>
        <p:txBody>
          <a:bodyPr>
            <a:spAutoFit/>
          </a:bodyPr>
          <a:lstStyle/>
          <a:p>
            <a:r>
              <a:rPr lang="zh-TW" altLang="en-US">
                <a:latin typeface="Calibri" pitchFamily="34" charset="0"/>
                <a:ea typeface="新細明體" pitchFamily="18" charset="-120"/>
              </a:rPr>
              <a:t>「抗原」、「抗體」這些名詞，都是人體免疫系統中的一個部分，而免疫系統就像人體的防衛部隊，負責打擊外來的異物，像是細菌、病毒、移植的器官等等，來保護我們的健康。</a:t>
            </a:r>
          </a:p>
          <a:p>
            <a:r>
              <a:rPr lang="zh-TW" altLang="en-US">
                <a:latin typeface="Calibri" pitchFamily="34" charset="0"/>
                <a:ea typeface="新細明體" pitchFamily="18" charset="-120"/>
              </a:rPr>
              <a:t>免疫系統其實非常複雜，主要的防衛部隊由淋巴球所組成，簡單地說，可以分為兩大類： </a:t>
            </a:r>
            <a:r>
              <a:rPr lang="en-US" altLang="zh-TW">
                <a:latin typeface="Calibri" pitchFamily="34" charset="0"/>
                <a:ea typeface="新細明體" pitchFamily="18" charset="-120"/>
              </a:rPr>
              <a:t>B </a:t>
            </a:r>
            <a:r>
              <a:rPr lang="zh-TW" altLang="en-US">
                <a:latin typeface="Calibri" pitchFamily="34" charset="0"/>
                <a:ea typeface="新細明體" pitchFamily="18" charset="-120"/>
              </a:rPr>
              <a:t>淋巴球與 </a:t>
            </a:r>
            <a:r>
              <a:rPr lang="en-US" altLang="zh-TW">
                <a:latin typeface="Calibri" pitchFamily="34" charset="0"/>
                <a:ea typeface="新細明體" pitchFamily="18" charset="-120"/>
              </a:rPr>
              <a:t>T </a:t>
            </a:r>
            <a:r>
              <a:rPr lang="zh-TW" altLang="en-US">
                <a:latin typeface="Calibri" pitchFamily="34" charset="0"/>
                <a:ea typeface="新細明體" pitchFamily="18" charset="-120"/>
              </a:rPr>
              <a:t>淋巴球。但是只有淋巴球是不夠的，必須還有「抗原呈現細胞」來刺激 </a:t>
            </a:r>
            <a:r>
              <a:rPr lang="en-US" altLang="zh-TW">
                <a:latin typeface="Calibri" pitchFamily="34" charset="0"/>
                <a:ea typeface="新細明體" pitchFamily="18" charset="-120"/>
              </a:rPr>
              <a:t>B </a:t>
            </a:r>
            <a:r>
              <a:rPr lang="zh-TW" altLang="en-US">
                <a:latin typeface="Calibri" pitchFamily="34" charset="0"/>
                <a:ea typeface="新細明體" pitchFamily="18" charset="-120"/>
              </a:rPr>
              <a:t>淋巴球或 </a:t>
            </a:r>
            <a:r>
              <a:rPr lang="en-US" altLang="zh-TW">
                <a:latin typeface="Calibri" pitchFamily="34" charset="0"/>
                <a:ea typeface="新細明體" pitchFamily="18" charset="-120"/>
              </a:rPr>
              <a:t>T </a:t>
            </a:r>
            <a:r>
              <a:rPr lang="zh-TW" altLang="en-US">
                <a:latin typeface="Calibri" pitchFamily="34" charset="0"/>
                <a:ea typeface="新細明體" pitchFamily="18" charset="-120"/>
              </a:rPr>
              <a:t>淋巴球，淋巴球才能開始工作，打擊外來的異物。</a:t>
            </a:r>
          </a:p>
        </p:txBody>
      </p:sp>
      <p:pic>
        <p:nvPicPr>
          <p:cNvPr id="27653" name="Picture 2" descr="http://2.share.photo.xuite.net/yield.life/120e571/19437866/1135675207_m.jpg"/>
          <p:cNvPicPr>
            <a:picLocks noChangeAspect="1" noChangeArrowheads="1"/>
          </p:cNvPicPr>
          <p:nvPr/>
        </p:nvPicPr>
        <p:blipFill>
          <a:blip r:embed="rId3"/>
          <a:srcRect/>
          <a:stretch>
            <a:fillRect/>
          </a:stretch>
        </p:blipFill>
        <p:spPr bwMode="auto">
          <a:xfrm>
            <a:off x="1154113" y="3141663"/>
            <a:ext cx="6934200" cy="3716337"/>
          </a:xfrm>
          <a:prstGeom prst="rect">
            <a:avLst/>
          </a:prstGeom>
          <a:noFill/>
          <a:ln w="9525">
            <a:noFill/>
            <a:miter lim="800000"/>
            <a:headEnd/>
            <a:tailEnd/>
          </a:ln>
        </p:spPr>
      </p:pic>
      <p:graphicFrame>
        <p:nvGraphicFramePr>
          <p:cNvPr id="27650" name="Object 14"/>
          <p:cNvGraphicFramePr>
            <a:graphicFrameLocks noGrp="1" noChangeAspect="1"/>
          </p:cNvGraphicFramePr>
          <p:nvPr/>
        </p:nvGraphicFramePr>
        <p:xfrm>
          <a:off x="7848600" y="0"/>
          <a:ext cx="1295400" cy="760413"/>
        </p:xfrm>
        <a:graphic>
          <a:graphicData uri="http://schemas.openxmlformats.org/presentationml/2006/ole">
            <p:oleObj spid="_x0000_s27650" name="CorelDRAW" r:id="rId4" imgW="453240" imgH="285480" progId="">
              <p:embed/>
            </p:oleObj>
          </a:graphicData>
        </a:graphic>
      </p:graphicFrame>
      <p:sp>
        <p:nvSpPr>
          <p:cNvPr id="27654"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http://2.share.photo.xuite.net/yield.life/120e576/19437866/1135673420_m.jpg"/>
          <p:cNvPicPr>
            <a:picLocks noChangeAspect="1" noChangeArrowheads="1"/>
          </p:cNvPicPr>
          <p:nvPr/>
        </p:nvPicPr>
        <p:blipFill>
          <a:blip r:embed="rId3"/>
          <a:srcRect/>
          <a:stretch>
            <a:fillRect/>
          </a:stretch>
        </p:blipFill>
        <p:spPr bwMode="auto">
          <a:xfrm>
            <a:off x="1992313" y="3357563"/>
            <a:ext cx="5100637" cy="3252787"/>
          </a:xfrm>
          <a:prstGeom prst="rect">
            <a:avLst/>
          </a:prstGeom>
          <a:noFill/>
          <a:ln w="9525">
            <a:noFill/>
            <a:miter lim="800000"/>
            <a:headEnd/>
            <a:tailEnd/>
          </a:ln>
        </p:spPr>
      </p:pic>
      <p:sp>
        <p:nvSpPr>
          <p:cNvPr id="28676" name="矩形 2"/>
          <p:cNvSpPr>
            <a:spLocks noChangeArrowheads="1"/>
          </p:cNvSpPr>
          <p:nvPr/>
        </p:nvSpPr>
        <p:spPr bwMode="auto">
          <a:xfrm>
            <a:off x="468313" y="981075"/>
            <a:ext cx="8280400" cy="2554288"/>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如果「專一性」的功能失效了、或是被破壞了，那麼免疫系統的防衛部隊就無法清楚分辨出人體本身的細胞、或是外來的異物，所以可能會開始攻打人體本身的細胞、組織或器官，因而造成了「自體免疫疾病」。</a:t>
            </a:r>
          </a:p>
          <a:p>
            <a:r>
              <a:rPr lang="zh-TW" altLang="en-US" sz="2000">
                <a:latin typeface="Calibri" pitchFamily="34" charset="0"/>
                <a:ea typeface="新細明體" pitchFamily="18" charset="-120"/>
              </a:rPr>
              <a:t>自體免疫疾病分為兩種：單一器官自體免疫疾病與全身性自體免疫疾病，我們將其整理在下面的表格中，下表中越往上方的疾病所侵犯的器官越少，越往下方的疾病受侵犯的器官越多，而僵直性脊椎炎則大概位在中間的位置，病人有時候同時會有幾個器官受侵犯，如：脊椎關節、眼睛、肺部等。</a:t>
            </a:r>
          </a:p>
        </p:txBody>
      </p:sp>
      <p:sp>
        <p:nvSpPr>
          <p:cNvPr id="28677" name="矩形 3"/>
          <p:cNvSpPr>
            <a:spLocks noChangeArrowheads="1"/>
          </p:cNvSpPr>
          <p:nvPr/>
        </p:nvSpPr>
        <p:spPr bwMode="auto">
          <a:xfrm>
            <a:off x="1187450" y="333375"/>
            <a:ext cx="6707188"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防衛部隊不聽使喚了</a:t>
            </a:r>
            <a:r>
              <a:rPr lang="en-US" altLang="zh-TW" sz="3200">
                <a:solidFill>
                  <a:srgbClr val="C00000"/>
                </a:solidFill>
                <a:latin typeface="萬用粗標準宋體"/>
                <a:ea typeface="萬用粗標準宋體"/>
                <a:cs typeface="萬用粗標準宋體"/>
              </a:rPr>
              <a:t>- </a:t>
            </a:r>
            <a:r>
              <a:rPr lang="zh-TW" altLang="en-US" sz="3200">
                <a:solidFill>
                  <a:srgbClr val="C00000"/>
                </a:solidFill>
                <a:latin typeface="萬用粗標準宋體"/>
                <a:ea typeface="萬用粗標準宋體"/>
                <a:cs typeface="萬用粗標準宋體"/>
              </a:rPr>
              <a:t>自體免疫疾病</a:t>
            </a:r>
          </a:p>
        </p:txBody>
      </p:sp>
      <p:graphicFrame>
        <p:nvGraphicFramePr>
          <p:cNvPr id="28674" name="Object 14"/>
          <p:cNvGraphicFramePr>
            <a:graphicFrameLocks noGrp="1" noChangeAspect="1"/>
          </p:cNvGraphicFramePr>
          <p:nvPr/>
        </p:nvGraphicFramePr>
        <p:xfrm>
          <a:off x="7848600" y="0"/>
          <a:ext cx="1295400" cy="760413"/>
        </p:xfrm>
        <a:graphic>
          <a:graphicData uri="http://schemas.openxmlformats.org/presentationml/2006/ole">
            <p:oleObj spid="_x0000_s28674" name="CorelDRAW" r:id="rId4" imgW="453240" imgH="285480" progId="">
              <p:embed/>
            </p:oleObj>
          </a:graphicData>
        </a:graphic>
      </p:graphicFrame>
      <p:sp>
        <p:nvSpPr>
          <p:cNvPr id="28678"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2"/>
          <p:cNvSpPr>
            <a:spLocks noChangeArrowheads="1"/>
          </p:cNvSpPr>
          <p:nvPr/>
        </p:nvSpPr>
        <p:spPr bwMode="auto">
          <a:xfrm>
            <a:off x="2484438" y="476250"/>
            <a:ext cx="4287837"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痛症可分為：急性痛症</a:t>
            </a:r>
          </a:p>
        </p:txBody>
      </p:sp>
      <p:sp>
        <p:nvSpPr>
          <p:cNvPr id="3076" name="矩形 3"/>
          <p:cNvSpPr>
            <a:spLocks noChangeArrowheads="1"/>
          </p:cNvSpPr>
          <p:nvPr/>
        </p:nvSpPr>
        <p:spPr bwMode="auto">
          <a:xfrm>
            <a:off x="1042988" y="1268413"/>
            <a:ext cx="4135437" cy="523875"/>
          </a:xfrm>
          <a:prstGeom prst="rect">
            <a:avLst/>
          </a:prstGeom>
          <a:noFill/>
          <a:ln w="9525">
            <a:noFill/>
            <a:miter lim="800000"/>
            <a:headEnd/>
            <a:tailEnd/>
          </a:ln>
        </p:spPr>
        <p:txBody>
          <a:bodyPr wrap="none">
            <a:spAutoFit/>
          </a:bodyPr>
          <a:lstStyle/>
          <a:p>
            <a:r>
              <a:rPr lang="zh-TW" altLang="en-US" sz="2800">
                <a:latin typeface="Calibri" pitchFamily="34" charset="0"/>
                <a:ea typeface="新細明體" pitchFamily="18" charset="-120"/>
              </a:rPr>
              <a:t>例如：突發性扭傷或跌傷</a:t>
            </a:r>
          </a:p>
        </p:txBody>
      </p:sp>
      <p:sp>
        <p:nvSpPr>
          <p:cNvPr id="5" name="矩形 4"/>
          <p:cNvSpPr/>
          <p:nvPr/>
        </p:nvSpPr>
        <p:spPr>
          <a:xfrm>
            <a:off x="827088" y="1989138"/>
            <a:ext cx="2698750" cy="522287"/>
          </a:xfrm>
          <a:prstGeom prst="rect">
            <a:avLst/>
          </a:prstGeom>
        </p:spPr>
        <p:txBody>
          <a:bodyPr wrap="none">
            <a:spAutoFit/>
          </a:bodyPr>
          <a:lstStyle/>
          <a:p>
            <a:pPr fontAlgn="auto">
              <a:spcBef>
                <a:spcPts val="0"/>
              </a:spcBef>
              <a:spcAft>
                <a:spcPts val="0"/>
              </a:spcAft>
              <a:defRPr/>
            </a:pPr>
            <a:r>
              <a:rPr lang="zh-TW" altLang="en-US" sz="2800" dirty="0">
                <a:solidFill>
                  <a:schemeClr val="accent6">
                    <a:lumMod val="50000"/>
                  </a:schemeClr>
                </a:solidFill>
                <a:latin typeface="+mn-lt"/>
                <a:ea typeface="+mn-ea"/>
              </a:rPr>
              <a:t>＆扭傷處理步驟</a:t>
            </a:r>
            <a:endParaRPr lang="zh-TW" altLang="en-US" sz="2800" dirty="0">
              <a:solidFill>
                <a:schemeClr val="accent6">
                  <a:lumMod val="50000"/>
                </a:schemeClr>
              </a:solidFill>
              <a:latin typeface="+mn-lt"/>
              <a:ea typeface="+mn-ea"/>
            </a:endParaRPr>
          </a:p>
        </p:txBody>
      </p:sp>
      <p:sp>
        <p:nvSpPr>
          <p:cNvPr id="3078" name="矩形 5"/>
          <p:cNvSpPr>
            <a:spLocks noChangeArrowheads="1"/>
          </p:cNvSpPr>
          <p:nvPr/>
        </p:nvSpPr>
        <p:spPr bwMode="auto">
          <a:xfrm>
            <a:off x="684213" y="2492375"/>
            <a:ext cx="8199437" cy="769938"/>
          </a:xfrm>
          <a:prstGeom prst="rect">
            <a:avLst/>
          </a:prstGeom>
          <a:noFill/>
          <a:ln w="9525">
            <a:noFill/>
            <a:miter lim="800000"/>
            <a:headEnd/>
            <a:tailEnd/>
          </a:ln>
        </p:spPr>
        <p:txBody>
          <a:bodyPr wrap="none">
            <a:spAutoFit/>
          </a:bodyPr>
          <a:lstStyle/>
          <a:p>
            <a:r>
              <a:rPr lang="zh-TW" altLang="en-US" sz="2600">
                <a:latin typeface="Calibri" pitchFamily="34" charset="0"/>
                <a:ea typeface="新細明體" pitchFamily="18" charset="-120"/>
              </a:rPr>
              <a:t>＊</a:t>
            </a:r>
            <a:r>
              <a:rPr lang="en-US" altLang="zh-TW" sz="2600">
                <a:latin typeface="Calibri" pitchFamily="34" charset="0"/>
                <a:ea typeface="新細明體" pitchFamily="18" charset="-120"/>
              </a:rPr>
              <a:t>48</a:t>
            </a:r>
            <a:r>
              <a:rPr lang="zh-TW" altLang="en-US" sz="2600">
                <a:latin typeface="Calibri" pitchFamily="34" charset="0"/>
                <a:ea typeface="新細明體" pitchFamily="18" charset="-120"/>
              </a:rPr>
              <a:t>小時內先冰敷，一天可冰敷</a:t>
            </a:r>
            <a:r>
              <a:rPr lang="en-US" altLang="zh-TW" sz="2600">
                <a:latin typeface="Calibri" pitchFamily="34" charset="0"/>
                <a:ea typeface="新細明體" pitchFamily="18" charset="-120"/>
              </a:rPr>
              <a:t>2~3</a:t>
            </a:r>
            <a:r>
              <a:rPr lang="zh-TW" altLang="en-US" sz="2600">
                <a:latin typeface="Calibri" pitchFamily="34" charset="0"/>
                <a:ea typeface="新細明體" pitchFamily="18" charset="-120"/>
              </a:rPr>
              <a:t>次，每次</a:t>
            </a:r>
            <a:r>
              <a:rPr lang="en-US" altLang="zh-TW" sz="2600">
                <a:latin typeface="Calibri" pitchFamily="34" charset="0"/>
                <a:ea typeface="新細明體" pitchFamily="18" charset="-120"/>
              </a:rPr>
              <a:t>15~20</a:t>
            </a:r>
            <a:r>
              <a:rPr lang="zh-TW" altLang="en-US" sz="2600">
                <a:latin typeface="Calibri" pitchFamily="34" charset="0"/>
                <a:ea typeface="新細明體" pitchFamily="18" charset="-120"/>
              </a:rPr>
              <a:t>分鐘</a:t>
            </a:r>
          </a:p>
          <a:p>
            <a:r>
              <a:rPr lang="zh-TW" altLang="en-US">
                <a:latin typeface="Calibri" pitchFamily="34" charset="0"/>
                <a:ea typeface="新細明體" pitchFamily="18" charset="-120"/>
              </a:rPr>
              <a:t> </a:t>
            </a:r>
          </a:p>
        </p:txBody>
      </p:sp>
      <p:sp>
        <p:nvSpPr>
          <p:cNvPr id="3079" name="矩形 6"/>
          <p:cNvSpPr>
            <a:spLocks noChangeArrowheads="1"/>
          </p:cNvSpPr>
          <p:nvPr/>
        </p:nvSpPr>
        <p:spPr bwMode="auto">
          <a:xfrm>
            <a:off x="684213" y="3068638"/>
            <a:ext cx="7878762" cy="831850"/>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＊熱冷交替敷，冰敷兩天後，腳可踩地走路、不再紅腫，</a:t>
            </a:r>
            <a:endParaRPr lang="en-US" altLang="zh-TW" sz="2400">
              <a:latin typeface="Calibri" pitchFamily="34" charset="0"/>
              <a:ea typeface="新細明體" pitchFamily="18" charset="-120"/>
            </a:endParaRPr>
          </a:p>
          <a:p>
            <a:r>
              <a:rPr lang="zh-TW" altLang="en-US" sz="2400">
                <a:latin typeface="Calibri" pitchFamily="34" charset="0"/>
                <a:ea typeface="新細明體" pitchFamily="18" charset="-120"/>
              </a:rPr>
              <a:t>就可改成先熱敷再冰敷，互相交替各敷三分鐘</a:t>
            </a:r>
          </a:p>
        </p:txBody>
      </p:sp>
      <p:pic>
        <p:nvPicPr>
          <p:cNvPr id="3080" name="Picture 3" descr="C:\360安全浏览器下载\rBEIDE_Mhd0IAAAAAAGN1mbCxDgAAAYLAPCrv0AAY3u990.jpg"/>
          <p:cNvPicPr>
            <a:picLocks noChangeAspect="1" noChangeArrowheads="1"/>
          </p:cNvPicPr>
          <p:nvPr/>
        </p:nvPicPr>
        <p:blipFill>
          <a:blip r:embed="rId3"/>
          <a:srcRect/>
          <a:stretch>
            <a:fillRect/>
          </a:stretch>
        </p:blipFill>
        <p:spPr bwMode="auto">
          <a:xfrm>
            <a:off x="5956300" y="4508500"/>
            <a:ext cx="2654300" cy="1944688"/>
          </a:xfrm>
          <a:prstGeom prst="rect">
            <a:avLst/>
          </a:prstGeom>
          <a:noFill/>
          <a:ln w="9525">
            <a:noFill/>
            <a:miter lim="800000"/>
            <a:headEnd/>
            <a:tailEnd/>
          </a:ln>
        </p:spPr>
      </p:pic>
      <p:graphicFrame>
        <p:nvGraphicFramePr>
          <p:cNvPr id="3074" name="Object 14"/>
          <p:cNvGraphicFramePr>
            <a:graphicFrameLocks noGrp="1" noChangeAspect="1"/>
          </p:cNvGraphicFramePr>
          <p:nvPr/>
        </p:nvGraphicFramePr>
        <p:xfrm>
          <a:off x="7848600" y="0"/>
          <a:ext cx="1295400" cy="760413"/>
        </p:xfrm>
        <a:graphic>
          <a:graphicData uri="http://schemas.openxmlformats.org/presentationml/2006/ole">
            <p:oleObj spid="_x0000_s3074" name="CorelDRAW" r:id="rId4" imgW="453240" imgH="285480" progId="">
              <p:embed/>
            </p:oleObj>
          </a:graphicData>
        </a:graphic>
      </p:graphicFrame>
      <p:sp>
        <p:nvSpPr>
          <p:cNvPr id="3081" name="矩形 8"/>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http://2.share.photo.xuite.net/yield.life/120e59b/19437866/1135673201_m.jpg"/>
          <p:cNvPicPr>
            <a:picLocks noChangeAspect="1" noChangeArrowheads="1"/>
          </p:cNvPicPr>
          <p:nvPr/>
        </p:nvPicPr>
        <p:blipFill>
          <a:blip r:embed="rId3"/>
          <a:srcRect/>
          <a:stretch>
            <a:fillRect/>
          </a:stretch>
        </p:blipFill>
        <p:spPr bwMode="auto">
          <a:xfrm>
            <a:off x="1258888" y="1196975"/>
            <a:ext cx="6607175" cy="4941888"/>
          </a:xfrm>
          <a:prstGeom prst="rect">
            <a:avLst/>
          </a:prstGeom>
          <a:noFill/>
          <a:ln w="9525">
            <a:noFill/>
            <a:miter lim="800000"/>
            <a:headEnd/>
            <a:tailEnd/>
          </a:ln>
        </p:spPr>
      </p:pic>
      <p:sp>
        <p:nvSpPr>
          <p:cNvPr id="29700" name="矩形 2"/>
          <p:cNvSpPr>
            <a:spLocks noChangeArrowheads="1"/>
          </p:cNvSpPr>
          <p:nvPr/>
        </p:nvSpPr>
        <p:spPr bwMode="auto">
          <a:xfrm>
            <a:off x="2987675" y="476250"/>
            <a:ext cx="3467100"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認識強直性脊椎炎</a:t>
            </a:r>
          </a:p>
        </p:txBody>
      </p:sp>
      <p:graphicFrame>
        <p:nvGraphicFramePr>
          <p:cNvPr id="29698" name="Object 14"/>
          <p:cNvGraphicFramePr>
            <a:graphicFrameLocks noGrp="1" noChangeAspect="1"/>
          </p:cNvGraphicFramePr>
          <p:nvPr/>
        </p:nvGraphicFramePr>
        <p:xfrm>
          <a:off x="7848600" y="0"/>
          <a:ext cx="1295400" cy="760413"/>
        </p:xfrm>
        <a:graphic>
          <a:graphicData uri="http://schemas.openxmlformats.org/presentationml/2006/ole">
            <p:oleObj spid="_x0000_s29698" name="CorelDRAW" r:id="rId4" imgW="453240" imgH="285480" progId="">
              <p:embed/>
            </p:oleObj>
          </a:graphicData>
        </a:graphic>
      </p:graphicFrame>
      <p:sp>
        <p:nvSpPr>
          <p:cNvPr id="29701"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矩形 1"/>
          <p:cNvSpPr>
            <a:spLocks noChangeArrowheads="1"/>
          </p:cNvSpPr>
          <p:nvPr/>
        </p:nvSpPr>
        <p:spPr bwMode="auto">
          <a:xfrm>
            <a:off x="539750" y="1268413"/>
            <a:ext cx="7993063" cy="3416300"/>
          </a:xfrm>
          <a:prstGeom prst="rect">
            <a:avLst/>
          </a:prstGeom>
          <a:noFill/>
          <a:ln w="9525">
            <a:noFill/>
            <a:miter lim="800000"/>
            <a:headEnd/>
            <a:tailEnd/>
          </a:ln>
        </p:spPr>
        <p:txBody>
          <a:bodyPr>
            <a:spAutoFit/>
          </a:bodyPr>
          <a:lstStyle/>
          <a:p>
            <a:r>
              <a:rPr lang="zh-TW" altLang="en-US" sz="2400">
                <a:latin typeface="Calibri" pitchFamily="34" charset="0"/>
                <a:ea typeface="新細明體" pitchFamily="18" charset="-120"/>
              </a:rPr>
              <a:t>強直性脊柱炎（</a:t>
            </a:r>
            <a:r>
              <a:rPr lang="en-US" altLang="zh-TW" sz="2400">
                <a:latin typeface="Calibri" pitchFamily="34" charset="0"/>
                <a:ea typeface="新細明體" pitchFamily="18" charset="-120"/>
              </a:rPr>
              <a:t>Ankylosing Spondylitis</a:t>
            </a:r>
            <a:r>
              <a:rPr lang="zh-TW" altLang="en-US" sz="2400">
                <a:latin typeface="Calibri" pitchFamily="34" charset="0"/>
                <a:ea typeface="新細明體" pitchFamily="18" charset="-120"/>
              </a:rPr>
              <a:t>）是一種慢性全身性炎性疾病，它的病因不明，主要侵犯脊柱，尤以骶髂關節病變最為常見。它的最為顯著的變化為關節的纖維化和骨性強直。 強直性脊柱炎發病率方面，白種人的發病率為</a:t>
            </a:r>
            <a:r>
              <a:rPr lang="en-US" altLang="zh-TW" sz="2400">
                <a:latin typeface="Calibri" pitchFamily="34" charset="0"/>
                <a:ea typeface="新細明體" pitchFamily="18" charset="-120"/>
              </a:rPr>
              <a:t>0</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05</a:t>
            </a:r>
            <a:r>
              <a:rPr lang="zh-TW" altLang="en-US" sz="2400">
                <a:latin typeface="Calibri" pitchFamily="34" charset="0"/>
                <a:ea typeface="新細明體" pitchFamily="18" charset="-120"/>
              </a:rPr>
              <a:t>％，多見於男性，男女的比例大致為</a:t>
            </a:r>
            <a:r>
              <a:rPr lang="en-US" altLang="zh-TW" sz="2400">
                <a:latin typeface="Calibri" pitchFamily="34" charset="0"/>
                <a:ea typeface="新細明體" pitchFamily="18" charset="-120"/>
              </a:rPr>
              <a:t>10</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1</a:t>
            </a:r>
            <a:r>
              <a:rPr lang="zh-TW" altLang="en-US" sz="2400">
                <a:latin typeface="Calibri" pitchFamily="34" charset="0"/>
                <a:ea typeface="新細明體" pitchFamily="18" charset="-120"/>
              </a:rPr>
              <a:t>。但最近的研究發現女性病例，無論在臨床表現與</a:t>
            </a:r>
            <a:r>
              <a:rPr lang="en-US" altLang="zh-TW" sz="2400">
                <a:latin typeface="Calibri" pitchFamily="34" charset="0"/>
                <a:ea typeface="新細明體" pitchFamily="18" charset="-120"/>
              </a:rPr>
              <a:t>X</a:t>
            </a:r>
            <a:r>
              <a:rPr lang="zh-TW" altLang="en-US" sz="2400">
                <a:latin typeface="Calibri" pitchFamily="34" charset="0"/>
                <a:ea typeface="新細明體" pitchFamily="18" charset="-120"/>
              </a:rPr>
              <a:t>線表現，都進展較慢。由於症狀不夠嚴重，診斷往往遲延，造成女性病例稀少的現象。女性病例往往為輕型或亞型，估計男女之間的比例約為</a:t>
            </a:r>
            <a:r>
              <a:rPr lang="en-US" altLang="zh-TW" sz="2400">
                <a:latin typeface="Calibri" pitchFamily="34" charset="0"/>
                <a:ea typeface="新細明體" pitchFamily="18" charset="-120"/>
              </a:rPr>
              <a:t>7</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3</a:t>
            </a:r>
            <a:r>
              <a:rPr lang="zh-TW" altLang="en-US" sz="2400">
                <a:latin typeface="Calibri" pitchFamily="34" charset="0"/>
                <a:ea typeface="新細明體" pitchFamily="18" charset="-120"/>
              </a:rPr>
              <a:t>。</a:t>
            </a:r>
          </a:p>
        </p:txBody>
      </p:sp>
      <p:graphicFrame>
        <p:nvGraphicFramePr>
          <p:cNvPr id="30722" name="Object 14"/>
          <p:cNvGraphicFramePr>
            <a:graphicFrameLocks noGrp="1" noChangeAspect="1"/>
          </p:cNvGraphicFramePr>
          <p:nvPr/>
        </p:nvGraphicFramePr>
        <p:xfrm>
          <a:off x="7848600" y="0"/>
          <a:ext cx="1295400" cy="760413"/>
        </p:xfrm>
        <a:graphic>
          <a:graphicData uri="http://schemas.openxmlformats.org/presentationml/2006/ole">
            <p:oleObj spid="_x0000_s30722" name="CorelDRAW" r:id="rId3" imgW="453240" imgH="285480" progId="">
              <p:embed/>
            </p:oleObj>
          </a:graphicData>
        </a:graphic>
      </p:graphicFrame>
      <p:sp>
        <p:nvSpPr>
          <p:cNvPr id="30724"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684213" y="4076700"/>
            <a:ext cx="7920037" cy="369888"/>
          </a:xfrm>
          <a:prstGeom prst="rect">
            <a:avLst/>
          </a:prstGeom>
          <a:noFill/>
          <a:ln w="9525">
            <a:noFill/>
            <a:miter lim="800000"/>
            <a:headEnd/>
            <a:tailEnd/>
          </a:ln>
        </p:spPr>
        <p:txBody>
          <a:bodyPr>
            <a:spAutoFit/>
          </a:bodyPr>
          <a:lstStyle/>
          <a:p>
            <a:r>
              <a:rPr lang="zh-TW" altLang="en-US">
                <a:solidFill>
                  <a:srgbClr val="002060"/>
                </a:solidFill>
                <a:latin typeface="Calibri" pitchFamily="34" charset="0"/>
                <a:ea typeface="新細明體" pitchFamily="18" charset="-120"/>
              </a:rPr>
              <a:t>家族如有</a:t>
            </a:r>
            <a:r>
              <a:rPr lang="en-US" altLang="zh-TW">
                <a:solidFill>
                  <a:srgbClr val="002060"/>
                </a:solidFill>
                <a:latin typeface="Calibri" pitchFamily="34" charset="0"/>
                <a:ea typeface="新細明體" pitchFamily="18" charset="-120"/>
              </a:rPr>
              <a:t>HLA-B27</a:t>
            </a:r>
            <a:r>
              <a:rPr lang="zh-TW" altLang="en-US">
                <a:solidFill>
                  <a:srgbClr val="002060"/>
                </a:solidFill>
                <a:latin typeface="Calibri" pitchFamily="34" charset="0"/>
                <a:ea typeface="新細明體" pitchFamily="18" charset="-120"/>
              </a:rPr>
              <a:t>的基因，約</a:t>
            </a:r>
            <a:r>
              <a:rPr lang="en-US" altLang="zh-TW">
                <a:solidFill>
                  <a:srgbClr val="002060"/>
                </a:solidFill>
                <a:latin typeface="Calibri" pitchFamily="34" charset="0"/>
                <a:ea typeface="新細明體" pitchFamily="18" charset="-120"/>
              </a:rPr>
              <a:t>20%</a:t>
            </a:r>
            <a:r>
              <a:rPr lang="zh-TW" altLang="en-US">
                <a:solidFill>
                  <a:srgbClr val="002060"/>
                </a:solidFill>
                <a:latin typeface="Calibri" pitchFamily="34" charset="0"/>
                <a:ea typeface="新細明體" pitchFamily="18" charset="-120"/>
              </a:rPr>
              <a:t>（即五分之一）的機會會發生僵直性脊椎炎</a:t>
            </a:r>
          </a:p>
        </p:txBody>
      </p:sp>
      <p:pic>
        <p:nvPicPr>
          <p:cNvPr id="31748" name="Picture 2" descr="http://2.share.photo.xuite.net/yield.life/120e526/19437866/1135674108_m.jpg"/>
          <p:cNvPicPr>
            <a:picLocks noChangeAspect="1" noChangeArrowheads="1"/>
          </p:cNvPicPr>
          <p:nvPr/>
        </p:nvPicPr>
        <p:blipFill>
          <a:blip r:embed="rId3"/>
          <a:srcRect/>
          <a:stretch>
            <a:fillRect/>
          </a:stretch>
        </p:blipFill>
        <p:spPr bwMode="auto">
          <a:xfrm>
            <a:off x="2195513" y="0"/>
            <a:ext cx="4762500" cy="4029075"/>
          </a:xfrm>
          <a:prstGeom prst="rect">
            <a:avLst/>
          </a:prstGeom>
          <a:noFill/>
          <a:ln w="9525">
            <a:noFill/>
            <a:miter lim="800000"/>
            <a:headEnd/>
            <a:tailEnd/>
          </a:ln>
        </p:spPr>
      </p:pic>
      <p:sp>
        <p:nvSpPr>
          <p:cNvPr id="31749" name="矩形 3"/>
          <p:cNvSpPr>
            <a:spLocks noChangeArrowheads="1"/>
          </p:cNvSpPr>
          <p:nvPr/>
        </p:nvSpPr>
        <p:spPr bwMode="auto">
          <a:xfrm>
            <a:off x="539750" y="4797425"/>
            <a:ext cx="8135938" cy="1570038"/>
          </a:xfrm>
          <a:prstGeom prst="rect">
            <a:avLst/>
          </a:prstGeom>
          <a:noFill/>
          <a:ln w="9525">
            <a:noFill/>
            <a:miter lim="800000"/>
            <a:headEnd/>
            <a:tailEnd/>
          </a:ln>
        </p:spPr>
        <p:txBody>
          <a:bodyPr>
            <a:spAutoFit/>
          </a:bodyPr>
          <a:lstStyle/>
          <a:p>
            <a:r>
              <a:rPr lang="en-US" altLang="zh-TW" sz="2400">
                <a:latin typeface="Calibri" pitchFamily="34" charset="0"/>
                <a:ea typeface="新細明體" pitchFamily="18" charset="-120"/>
              </a:rPr>
              <a:t>HLA </a:t>
            </a:r>
            <a:r>
              <a:rPr lang="zh-TW" altLang="en-US" sz="2400">
                <a:latin typeface="Calibri" pitchFamily="34" charset="0"/>
                <a:ea typeface="新細明體" pitchFamily="18" charset="-120"/>
              </a:rPr>
              <a:t>有很多種類，和僵直性脊椎炎的發病最有關的是 </a:t>
            </a:r>
            <a:r>
              <a:rPr lang="en-US" altLang="zh-TW" sz="2400">
                <a:latin typeface="Calibri" pitchFamily="34" charset="0"/>
                <a:ea typeface="新細明體" pitchFamily="18" charset="-120"/>
              </a:rPr>
              <a:t>HLA-B27 </a:t>
            </a:r>
            <a:r>
              <a:rPr lang="zh-TW" altLang="en-US" sz="2400">
                <a:latin typeface="Calibri" pitchFamily="34" charset="0"/>
                <a:ea typeface="新細明體" pitchFamily="18" charset="-120"/>
              </a:rPr>
              <a:t>。如果父親帶有</a:t>
            </a:r>
            <a:r>
              <a:rPr lang="en-US" altLang="zh-TW" sz="2400">
                <a:latin typeface="Calibri" pitchFamily="34" charset="0"/>
                <a:ea typeface="新細明體" pitchFamily="18" charset="-120"/>
              </a:rPr>
              <a:t>HLA-B27 </a:t>
            </a:r>
            <a:r>
              <a:rPr lang="zh-TW" altLang="en-US" sz="2400">
                <a:latin typeface="Calibri" pitchFamily="34" charset="0"/>
                <a:ea typeface="新細明體" pitchFamily="18" charset="-120"/>
              </a:rPr>
              <a:t>的基因並呈陽性反應，小孩的 </a:t>
            </a:r>
            <a:r>
              <a:rPr lang="en-US" altLang="zh-TW" sz="2400">
                <a:latin typeface="Calibri" pitchFamily="34" charset="0"/>
                <a:ea typeface="新細明體" pitchFamily="18" charset="-120"/>
              </a:rPr>
              <a:t>HLA-B27 </a:t>
            </a:r>
            <a:r>
              <a:rPr lang="zh-TW" altLang="en-US" sz="2400">
                <a:latin typeface="Calibri" pitchFamily="34" charset="0"/>
                <a:ea typeface="新細明體" pitchFamily="18" charset="-120"/>
              </a:rPr>
              <a:t>基因也呈陽性反應，就會有約 </a:t>
            </a:r>
            <a:r>
              <a:rPr lang="en-US" altLang="zh-TW" sz="2400">
                <a:latin typeface="Calibri" pitchFamily="34" charset="0"/>
                <a:ea typeface="新細明體" pitchFamily="18" charset="-120"/>
              </a:rPr>
              <a:t>23</a:t>
            </a:r>
            <a:r>
              <a:rPr lang="zh-TW" altLang="en-US" sz="2400">
                <a:latin typeface="Calibri" pitchFamily="34" charset="0"/>
                <a:ea typeface="新細明體" pitchFamily="18" charset="-120"/>
              </a:rPr>
              <a:t>％的機會發生僵直性脊椎炎。</a:t>
            </a:r>
          </a:p>
        </p:txBody>
      </p:sp>
      <p:graphicFrame>
        <p:nvGraphicFramePr>
          <p:cNvPr id="31746" name="Object 14"/>
          <p:cNvGraphicFramePr>
            <a:graphicFrameLocks noGrp="1" noChangeAspect="1"/>
          </p:cNvGraphicFramePr>
          <p:nvPr/>
        </p:nvGraphicFramePr>
        <p:xfrm>
          <a:off x="7848600" y="0"/>
          <a:ext cx="1295400" cy="760413"/>
        </p:xfrm>
        <a:graphic>
          <a:graphicData uri="http://schemas.openxmlformats.org/presentationml/2006/ole">
            <p:oleObj spid="_x0000_s31746" name="CorelDRAW" r:id="rId4" imgW="453240" imgH="285480" progId="">
              <p:embed/>
            </p:oleObj>
          </a:graphicData>
        </a:graphic>
      </p:graphicFrame>
      <p:sp>
        <p:nvSpPr>
          <p:cNvPr id="31750"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矩形 1"/>
          <p:cNvSpPr>
            <a:spLocks noChangeArrowheads="1"/>
          </p:cNvSpPr>
          <p:nvPr/>
        </p:nvSpPr>
        <p:spPr bwMode="auto">
          <a:xfrm>
            <a:off x="2700338" y="333375"/>
            <a:ext cx="3775075" cy="522288"/>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強直性脊椎炎初期症狀</a:t>
            </a:r>
          </a:p>
        </p:txBody>
      </p:sp>
      <p:sp>
        <p:nvSpPr>
          <p:cNvPr id="32772" name="Rectangle 1"/>
          <p:cNvSpPr>
            <a:spLocks noChangeArrowheads="1"/>
          </p:cNvSpPr>
          <p:nvPr/>
        </p:nvSpPr>
        <p:spPr bwMode="auto">
          <a:xfrm>
            <a:off x="-180975" y="1484313"/>
            <a:ext cx="10188575" cy="3478212"/>
          </a:xfrm>
          <a:prstGeom prst="rect">
            <a:avLst/>
          </a:prstGeom>
          <a:noFill/>
          <a:ln w="9525">
            <a:noFill/>
            <a:miter lim="800000"/>
            <a:headEnd/>
            <a:tailEnd/>
          </a:ln>
        </p:spPr>
        <p:txBody>
          <a:bodyPr anchor="ctr">
            <a:spAutoFit/>
          </a:bodyPr>
          <a:lstStyle/>
          <a:p>
            <a:r>
              <a:rPr kumimoji="1" lang="en-US" altLang="zh-TW" sz="2000">
                <a:solidFill>
                  <a:srgbClr val="121110"/>
                </a:solidFill>
                <a:latin typeface="新細明體" pitchFamily="18" charset="-120"/>
                <a:ea typeface="新細明體" pitchFamily="18" charset="-120"/>
              </a:rPr>
              <a:t>       </a:t>
            </a:r>
            <a:r>
              <a:rPr kumimoji="1" lang="zh-TW" altLang="en-US" sz="2000">
                <a:solidFill>
                  <a:srgbClr val="121110"/>
                </a:solidFill>
                <a:latin typeface="新細明體" pitchFamily="18" charset="-120"/>
                <a:ea typeface="新細明體" pitchFamily="18" charset="-120"/>
              </a:rPr>
              <a:t>對</a:t>
            </a:r>
            <a:r>
              <a:rPr kumimoji="1" lang="en-US" altLang="zh-TW" sz="2000">
                <a:solidFill>
                  <a:srgbClr val="121110"/>
                </a:solidFill>
                <a:latin typeface="新細明體" pitchFamily="18" charset="-120"/>
                <a:ea typeface="新細明體" pitchFamily="18" charset="-120"/>
              </a:rPr>
              <a:t>16-25</a:t>
            </a:r>
            <a:r>
              <a:rPr kumimoji="1" lang="zh-TW" altLang="en-US" sz="2000">
                <a:solidFill>
                  <a:srgbClr val="121110"/>
                </a:solidFill>
                <a:latin typeface="新細明體" pitchFamily="18" charset="-120"/>
                <a:ea typeface="新細明體" pitchFamily="18" charset="-120"/>
              </a:rPr>
              <a:t>歲青年，尤其是青年男性，如出現下述症狀，則應特別警惕</a:t>
            </a:r>
            <a:endParaRPr kumimoji="1" lang="en-US" altLang="zh-TW" sz="2000">
              <a:solidFill>
                <a:srgbClr val="121110"/>
              </a:solidFill>
              <a:latin typeface="新細明體" pitchFamily="18" charset="-120"/>
              <a:ea typeface="新細明體" pitchFamily="18" charset="-120"/>
            </a:endParaRPr>
          </a:p>
          <a:p>
            <a:r>
              <a:rPr kumimoji="1" lang="en-US" altLang="zh-TW" sz="2000">
                <a:solidFill>
                  <a:srgbClr val="121110"/>
                </a:solidFill>
                <a:latin typeface="新細明體" pitchFamily="18" charset="-120"/>
                <a:ea typeface="新細明體" pitchFamily="18" charset="-120"/>
              </a:rPr>
              <a:t>      </a:t>
            </a:r>
            <a:r>
              <a:rPr kumimoji="1" lang="zh-TW" altLang="en-US" sz="2000">
                <a:solidFill>
                  <a:srgbClr val="121110"/>
                </a:solidFill>
                <a:latin typeface="新細明體" pitchFamily="18" charset="-120"/>
                <a:ea typeface="新細明體" pitchFamily="18" charset="-120"/>
              </a:rPr>
              <a:t>有無強直性脊柱炎可能。</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(1)</a:t>
            </a:r>
            <a:r>
              <a:rPr kumimoji="1" lang="zh-TW" altLang="en-US" sz="2000">
                <a:ea typeface="新細明體" pitchFamily="18" charset="-120"/>
              </a:rPr>
              <a:t>早上醒來時背</a:t>
            </a:r>
            <a:r>
              <a:rPr kumimoji="1" lang="zh-TW" altLang="en-US" sz="2000">
                <a:solidFill>
                  <a:srgbClr val="121110"/>
                </a:solidFill>
                <a:latin typeface="新細明體" pitchFamily="18" charset="-120"/>
                <a:ea typeface="新細明體" pitchFamily="18" charset="-120"/>
              </a:rPr>
              <a:t>腰</a:t>
            </a:r>
            <a:r>
              <a:rPr kumimoji="1" lang="zh-TW" altLang="en-US" sz="2000">
                <a:ea typeface="新細明體" pitchFamily="18" charset="-120"/>
              </a:rPr>
              <a:t>部僵硬，脊椎移動困難，</a:t>
            </a:r>
            <a:r>
              <a:rPr kumimoji="1" lang="zh-TW" altLang="en-US" sz="2000">
                <a:solidFill>
                  <a:srgbClr val="121110"/>
                </a:solidFill>
                <a:latin typeface="新細明體" pitchFamily="18" charset="-120"/>
                <a:ea typeface="新細明體" pitchFamily="18" charset="-120"/>
              </a:rPr>
              <a:t>經休息不能緩解</a:t>
            </a:r>
            <a:r>
              <a:rPr kumimoji="1" lang="zh-TW" altLang="en-US" sz="2000">
                <a:ea typeface="新細明體" pitchFamily="18" charset="-120"/>
              </a:rPr>
              <a:t>（超過三個月）。</a:t>
            </a:r>
            <a:endParaRPr kumimoji="1" lang="en-US" altLang="zh-TW" sz="2000">
              <a:ea typeface="新細明體" pitchFamily="18" charset="-120"/>
            </a:endParaRPr>
          </a:p>
          <a:p>
            <a:pPr eaLnBrk="0" hangingPunct="0"/>
            <a:r>
              <a:rPr kumimoji="1" lang="zh-TW" altLang="en-US" sz="2000">
                <a:ea typeface="新細明體" pitchFamily="18" charset="-120"/>
              </a:rPr>
              <a:t>       </a:t>
            </a:r>
            <a:r>
              <a:rPr kumimoji="1" lang="en-US" altLang="zh-TW" sz="2000">
                <a:solidFill>
                  <a:srgbClr val="121110"/>
                </a:solidFill>
                <a:latin typeface="新細明體" pitchFamily="18" charset="-120"/>
                <a:ea typeface="新細明體" pitchFamily="18" charset="-120"/>
              </a:rPr>
              <a:t>(2)</a:t>
            </a:r>
            <a:r>
              <a:rPr kumimoji="1" lang="zh-TW" altLang="en-US" sz="2000">
                <a:solidFill>
                  <a:srgbClr val="121110"/>
                </a:solidFill>
                <a:latin typeface="新細明體" pitchFamily="18" charset="-120"/>
                <a:ea typeface="新細明體" pitchFamily="18" charset="-120"/>
              </a:rPr>
              <a:t>單側或雙側坐骨神經痛，無明顯外傷史、扭傷史。</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(3)</a:t>
            </a:r>
            <a:r>
              <a:rPr kumimoji="1" lang="zh-TW" altLang="en-US" sz="2000">
                <a:solidFill>
                  <a:srgbClr val="121110"/>
                </a:solidFill>
                <a:latin typeface="新細明體" pitchFamily="18" charset="-120"/>
                <a:ea typeface="新細明體" pitchFamily="18" charset="-120"/>
              </a:rPr>
              <a:t>反復發作的膝關節或踝關節腫痛，關節積液，無明顯外傷史、感染史。</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(4)</a:t>
            </a:r>
            <a:r>
              <a:rPr kumimoji="1" lang="zh-TW" altLang="en-US" sz="2000">
                <a:solidFill>
                  <a:srgbClr val="121110"/>
                </a:solidFill>
                <a:latin typeface="新細明體" pitchFamily="18" charset="-120"/>
                <a:ea typeface="新細明體" pitchFamily="18" charset="-120"/>
              </a:rPr>
              <a:t>反復發作的跟骨結節腫痛或足跟痛。</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(5)</a:t>
            </a:r>
            <a:r>
              <a:rPr kumimoji="1" lang="zh-TW" altLang="en-US" sz="2000">
                <a:solidFill>
                  <a:srgbClr val="121110"/>
                </a:solidFill>
                <a:latin typeface="新細明體" pitchFamily="18" charset="-120"/>
                <a:ea typeface="新細明體" pitchFamily="18" charset="-120"/>
              </a:rPr>
              <a:t>反復發作的虹膜炎。</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(6)</a:t>
            </a:r>
            <a:r>
              <a:rPr kumimoji="1" lang="zh-TW" altLang="en-US" sz="2000">
                <a:solidFill>
                  <a:srgbClr val="121110"/>
                </a:solidFill>
                <a:latin typeface="新細明體" pitchFamily="18" charset="-120"/>
                <a:ea typeface="新細明體" pitchFamily="18" charset="-120"/>
              </a:rPr>
              <a:t>無咳嗽等呼吸道症狀，無外傷史的胸部疼痛及束帶感，胸廓活動受限。</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(7)</a:t>
            </a:r>
            <a:r>
              <a:rPr kumimoji="1" lang="zh-TW" altLang="en-US" sz="2000">
                <a:solidFill>
                  <a:srgbClr val="121110"/>
                </a:solidFill>
                <a:latin typeface="新細明體" pitchFamily="18" charset="-120"/>
                <a:ea typeface="新細明體" pitchFamily="18" charset="-120"/>
              </a:rPr>
              <a:t>雙側臀部及髖關節疼痛，無明顯外傷史及勞損史。</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　　</a:t>
            </a:r>
            <a:r>
              <a:rPr kumimoji="1" lang="en-US" altLang="zh-TW" sz="2000">
                <a:solidFill>
                  <a:srgbClr val="121110"/>
                </a:solidFill>
                <a:latin typeface="新細明體" pitchFamily="18" charset="-120"/>
                <a:ea typeface="新細明體" pitchFamily="18" charset="-120"/>
              </a:rPr>
              <a:t>(8)</a:t>
            </a:r>
            <a:r>
              <a:rPr kumimoji="1" lang="zh-TW" altLang="en-US" sz="2000">
                <a:solidFill>
                  <a:srgbClr val="121110"/>
                </a:solidFill>
                <a:latin typeface="新細明體" pitchFamily="18" charset="-120"/>
                <a:ea typeface="新細明體" pitchFamily="18" charset="-120"/>
              </a:rPr>
              <a:t>突然發生的脊柱及四肢大關節疼痛、腫脹、活動功能障礙。</a:t>
            </a:r>
            <a:endParaRPr kumimoji="1" lang="zh-TW" altLang="en-US" sz="2000">
              <a:ea typeface="新細明體" pitchFamily="18" charset="-120"/>
            </a:endParaRPr>
          </a:p>
          <a:p>
            <a:pPr eaLnBrk="0" hangingPunct="0"/>
            <a:endParaRPr kumimoji="1" lang="zh-TW" altLang="en-US" sz="2000">
              <a:ea typeface="新細明體" pitchFamily="18" charset="-120"/>
            </a:endParaRPr>
          </a:p>
        </p:txBody>
      </p:sp>
      <p:graphicFrame>
        <p:nvGraphicFramePr>
          <p:cNvPr id="32770" name="Object 14"/>
          <p:cNvGraphicFramePr>
            <a:graphicFrameLocks noGrp="1" noChangeAspect="1"/>
          </p:cNvGraphicFramePr>
          <p:nvPr/>
        </p:nvGraphicFramePr>
        <p:xfrm>
          <a:off x="7848600" y="0"/>
          <a:ext cx="1295400" cy="760413"/>
        </p:xfrm>
        <a:graphic>
          <a:graphicData uri="http://schemas.openxmlformats.org/presentationml/2006/ole">
            <p:oleObj spid="_x0000_s32770" name="CorelDRAW" r:id="rId3" imgW="453240" imgH="285480" progId="">
              <p:embed/>
            </p:oleObj>
          </a:graphicData>
        </a:graphic>
      </p:graphicFrame>
      <p:sp>
        <p:nvSpPr>
          <p:cNvPr id="32773"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2.share.photo.xuite.net/yield.life/120e558/19437866/1135672110_m.jpg"/>
          <p:cNvPicPr>
            <a:picLocks noChangeAspect="1" noChangeArrowheads="1"/>
          </p:cNvPicPr>
          <p:nvPr/>
        </p:nvPicPr>
        <p:blipFill>
          <a:blip r:embed="rId3"/>
          <a:srcRect/>
          <a:stretch>
            <a:fillRect/>
          </a:stretch>
        </p:blipFill>
        <p:spPr bwMode="auto">
          <a:xfrm>
            <a:off x="1298575" y="476250"/>
            <a:ext cx="6529388" cy="5184775"/>
          </a:xfrm>
          <a:prstGeom prst="rect">
            <a:avLst/>
          </a:prstGeom>
          <a:noFill/>
          <a:ln w="9525">
            <a:noFill/>
            <a:miter lim="800000"/>
            <a:headEnd/>
            <a:tailEnd/>
          </a:ln>
        </p:spPr>
      </p:pic>
      <p:graphicFrame>
        <p:nvGraphicFramePr>
          <p:cNvPr id="33794" name="Object 14"/>
          <p:cNvGraphicFramePr>
            <a:graphicFrameLocks noGrp="1" noChangeAspect="1"/>
          </p:cNvGraphicFramePr>
          <p:nvPr/>
        </p:nvGraphicFramePr>
        <p:xfrm>
          <a:off x="7848600" y="0"/>
          <a:ext cx="1295400" cy="760413"/>
        </p:xfrm>
        <a:graphic>
          <a:graphicData uri="http://schemas.openxmlformats.org/presentationml/2006/ole">
            <p:oleObj spid="_x0000_s33794" name="CorelDRAW" r:id="rId4" imgW="453240" imgH="285480" progId="">
              <p:embed/>
            </p:oleObj>
          </a:graphicData>
        </a:graphic>
      </p:graphicFrame>
      <p:sp>
        <p:nvSpPr>
          <p:cNvPr id="33796"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1"/>
          <p:cNvSpPr>
            <a:spLocks noChangeArrowheads="1"/>
          </p:cNvSpPr>
          <p:nvPr/>
        </p:nvSpPr>
        <p:spPr bwMode="auto">
          <a:xfrm>
            <a:off x="4787900" y="908050"/>
            <a:ext cx="8208963" cy="1939925"/>
          </a:xfrm>
          <a:prstGeom prst="rect">
            <a:avLst/>
          </a:prstGeom>
          <a:noFill/>
          <a:ln w="9525">
            <a:noFill/>
            <a:miter lim="800000"/>
            <a:headEnd/>
            <a:tailEnd/>
          </a:ln>
        </p:spPr>
        <p:txBody>
          <a:bodyPr>
            <a:spAutoFit/>
          </a:bodyPr>
          <a:lstStyle/>
          <a:p>
            <a:r>
              <a:rPr lang="zh-TW" altLang="en-US" sz="2000">
                <a:solidFill>
                  <a:srgbClr val="002060"/>
                </a:solidFill>
                <a:latin typeface="萬用粗標準宋體"/>
                <a:ea typeface="萬用粗標準宋體"/>
                <a:cs typeface="萬用粗標準宋體"/>
              </a:rPr>
              <a:t>強直性脊椎炎晚期病況脊椎的骨與</a:t>
            </a:r>
            <a:endParaRPr lang="en-US" altLang="zh-TW" sz="2000">
              <a:solidFill>
                <a:srgbClr val="002060"/>
              </a:solidFill>
              <a:latin typeface="萬用粗標準宋體"/>
              <a:ea typeface="萬用粗標準宋體"/>
              <a:cs typeface="萬用粗標準宋體"/>
            </a:endParaRPr>
          </a:p>
          <a:p>
            <a:r>
              <a:rPr lang="zh-TW" altLang="en-US" sz="2000">
                <a:solidFill>
                  <a:srgbClr val="002060"/>
                </a:solidFill>
                <a:latin typeface="萬用粗標準宋體"/>
                <a:ea typeface="萬用粗標準宋體"/>
                <a:cs typeface="萬用粗標準宋體"/>
              </a:rPr>
              <a:t>骨之間連在一起，整條脊骨變形至</a:t>
            </a:r>
            <a:endParaRPr lang="en-US" altLang="zh-TW" sz="2000">
              <a:solidFill>
                <a:srgbClr val="002060"/>
              </a:solidFill>
              <a:latin typeface="萬用粗標準宋體"/>
              <a:ea typeface="萬用粗標準宋體"/>
              <a:cs typeface="萬用粗標準宋體"/>
            </a:endParaRPr>
          </a:p>
          <a:p>
            <a:r>
              <a:rPr lang="zh-TW" altLang="en-US" sz="2000">
                <a:solidFill>
                  <a:srgbClr val="002060"/>
                </a:solidFill>
                <a:latin typeface="萬用粗標準宋體"/>
                <a:ea typeface="萬用粗標準宋體"/>
                <a:cs typeface="萬用粗標準宋體"/>
              </a:rPr>
              <a:t>成</a:t>
            </a:r>
            <a:r>
              <a:rPr lang="en-US" altLang="zh-TW" sz="2000">
                <a:solidFill>
                  <a:srgbClr val="002060"/>
                </a:solidFill>
                <a:latin typeface="萬用粗標準宋體"/>
                <a:ea typeface="萬用粗標準宋體"/>
                <a:cs typeface="萬用粗標準宋體"/>
              </a:rPr>
              <a:t>『</a:t>
            </a:r>
            <a:r>
              <a:rPr lang="zh-TW" altLang="en-US" sz="2000">
                <a:solidFill>
                  <a:srgbClr val="002060"/>
                </a:solidFill>
                <a:latin typeface="萬用粗標準宋體"/>
                <a:ea typeface="萬用粗標準宋體"/>
                <a:cs typeface="萬用粗標準宋體"/>
              </a:rPr>
              <a:t>竹竿</a:t>
            </a:r>
            <a:r>
              <a:rPr lang="en-US" altLang="zh-TW" sz="2000">
                <a:solidFill>
                  <a:srgbClr val="002060"/>
                </a:solidFill>
                <a:latin typeface="萬用粗標準宋體"/>
                <a:ea typeface="萬用粗標準宋體"/>
                <a:cs typeface="萬用粗標準宋體"/>
              </a:rPr>
              <a:t>』</a:t>
            </a:r>
            <a:r>
              <a:rPr lang="zh-TW" altLang="en-US" sz="2000">
                <a:solidFill>
                  <a:srgbClr val="002060"/>
                </a:solidFill>
                <a:latin typeface="萬用粗標準宋體"/>
                <a:ea typeface="萬用粗標準宋體"/>
                <a:cs typeface="萬用粗標準宋體"/>
              </a:rPr>
              <a:t>狀，並壓神經線時，</a:t>
            </a:r>
            <a:endParaRPr lang="en-US" altLang="zh-TW" sz="2000">
              <a:solidFill>
                <a:srgbClr val="002060"/>
              </a:solidFill>
              <a:latin typeface="萬用粗標準宋體"/>
              <a:ea typeface="萬用粗標準宋體"/>
              <a:cs typeface="萬用粗標準宋體"/>
            </a:endParaRPr>
          </a:p>
          <a:p>
            <a:r>
              <a:rPr lang="zh-TW" altLang="en-US" sz="2000">
                <a:solidFill>
                  <a:srgbClr val="002060"/>
                </a:solidFill>
                <a:latin typeface="萬用粗標準宋體"/>
                <a:ea typeface="萬用粗標準宋體"/>
                <a:cs typeface="萬用粗標準宋體"/>
              </a:rPr>
              <a:t>治療效果會大大減低。故及早發現</a:t>
            </a:r>
            <a:endParaRPr lang="en-US" altLang="zh-TW" sz="2000">
              <a:solidFill>
                <a:srgbClr val="002060"/>
              </a:solidFill>
              <a:latin typeface="萬用粗標準宋體"/>
              <a:ea typeface="萬用粗標準宋體"/>
              <a:cs typeface="萬用粗標準宋體"/>
            </a:endParaRPr>
          </a:p>
          <a:p>
            <a:r>
              <a:rPr lang="zh-TW" altLang="en-US" sz="2000">
                <a:solidFill>
                  <a:srgbClr val="002060"/>
                </a:solidFill>
                <a:latin typeface="萬用粗標準宋體"/>
                <a:ea typeface="萬用粗標準宋體"/>
                <a:cs typeface="萬用粗標準宋體"/>
              </a:rPr>
              <a:t>病徵，接受適當治療，可防病情惡</a:t>
            </a:r>
            <a:endParaRPr lang="en-US" altLang="zh-TW" sz="2000">
              <a:solidFill>
                <a:srgbClr val="002060"/>
              </a:solidFill>
              <a:latin typeface="萬用粗標準宋體"/>
              <a:ea typeface="萬用粗標準宋體"/>
              <a:cs typeface="萬用粗標準宋體"/>
            </a:endParaRPr>
          </a:p>
          <a:p>
            <a:r>
              <a:rPr lang="zh-TW" altLang="en-US" sz="2000">
                <a:solidFill>
                  <a:srgbClr val="002060"/>
                </a:solidFill>
                <a:latin typeface="萬用粗標準宋體"/>
                <a:ea typeface="萬用粗標準宋體"/>
                <a:cs typeface="萬用粗標準宋體"/>
              </a:rPr>
              <a:t>化，脊椎活動能力亦得以保持。」</a:t>
            </a:r>
            <a:endParaRPr lang="zh-TW" altLang="en-US" sz="2000">
              <a:solidFill>
                <a:srgbClr val="002060"/>
              </a:solidFill>
              <a:latin typeface="Calibri" pitchFamily="34" charset="0"/>
              <a:ea typeface="新細明體" pitchFamily="18" charset="-120"/>
            </a:endParaRPr>
          </a:p>
        </p:txBody>
      </p:sp>
      <p:pic>
        <p:nvPicPr>
          <p:cNvPr id="34820" name="Picture 1" descr="E:\盈康舍\盈康社講座\認識關節炎痛症\0214-00176-077b3.jpg"/>
          <p:cNvPicPr>
            <a:picLocks noChangeAspect="1" noChangeArrowheads="1"/>
          </p:cNvPicPr>
          <p:nvPr/>
        </p:nvPicPr>
        <p:blipFill>
          <a:blip r:embed="rId3"/>
          <a:srcRect/>
          <a:stretch>
            <a:fillRect/>
          </a:stretch>
        </p:blipFill>
        <p:spPr bwMode="auto">
          <a:xfrm>
            <a:off x="395288" y="188913"/>
            <a:ext cx="4170362" cy="2619375"/>
          </a:xfrm>
          <a:prstGeom prst="rect">
            <a:avLst/>
          </a:prstGeom>
          <a:noFill/>
          <a:ln w="9525">
            <a:noFill/>
            <a:miter lim="800000"/>
            <a:headEnd/>
            <a:tailEnd/>
          </a:ln>
        </p:spPr>
      </p:pic>
      <p:pic>
        <p:nvPicPr>
          <p:cNvPr id="34821" name="Picture 2" descr="這些圖像顯示在強直性脊柱炎“竹脊梁”病人的腰椎。 注意骨骼接合..."/>
          <p:cNvPicPr>
            <a:picLocks noChangeAspect="1" noChangeArrowheads="1"/>
          </p:cNvPicPr>
          <p:nvPr/>
        </p:nvPicPr>
        <p:blipFill>
          <a:blip r:embed="rId4"/>
          <a:srcRect/>
          <a:stretch>
            <a:fillRect/>
          </a:stretch>
        </p:blipFill>
        <p:spPr bwMode="auto">
          <a:xfrm>
            <a:off x="179388" y="3141663"/>
            <a:ext cx="5867400" cy="3324225"/>
          </a:xfrm>
          <a:prstGeom prst="rect">
            <a:avLst/>
          </a:prstGeom>
          <a:noFill/>
          <a:ln w="9525">
            <a:noFill/>
            <a:miter lim="800000"/>
            <a:headEnd/>
            <a:tailEnd/>
          </a:ln>
        </p:spPr>
      </p:pic>
      <p:sp>
        <p:nvSpPr>
          <p:cNvPr id="34822" name="矩形 4"/>
          <p:cNvSpPr>
            <a:spLocks noChangeArrowheads="1"/>
          </p:cNvSpPr>
          <p:nvPr/>
        </p:nvSpPr>
        <p:spPr bwMode="auto">
          <a:xfrm>
            <a:off x="6227763" y="3357563"/>
            <a:ext cx="2916237" cy="1754187"/>
          </a:xfrm>
          <a:prstGeom prst="rect">
            <a:avLst/>
          </a:prstGeom>
          <a:noFill/>
          <a:ln w="9525">
            <a:noFill/>
            <a:miter lim="800000"/>
            <a:headEnd/>
            <a:tailEnd/>
          </a:ln>
        </p:spPr>
        <p:txBody>
          <a:bodyPr>
            <a:spAutoFit/>
          </a:bodyPr>
          <a:lstStyle/>
          <a:p>
            <a:r>
              <a:rPr lang="zh-TW" altLang="en-US">
                <a:latin typeface="Calibri" pitchFamily="34" charset="0"/>
                <a:ea typeface="新細明體" pitchFamily="18" charset="-120"/>
              </a:rPr>
              <a:t>這些圖像顯示在強直性脊柱炎“竹節骨”病人的腰椎。</a:t>
            </a:r>
            <a:endParaRPr lang="en-US" altLang="zh-TW">
              <a:latin typeface="Calibri" pitchFamily="34" charset="0"/>
              <a:ea typeface="新細明體" pitchFamily="18" charset="-120"/>
            </a:endParaRPr>
          </a:p>
          <a:p>
            <a:r>
              <a:rPr lang="zh-TW" altLang="en-US">
                <a:latin typeface="Calibri" pitchFamily="34" charset="0"/>
                <a:ea typeface="新細明體" pitchFamily="18" charset="-120"/>
              </a:rPr>
              <a:t>注意骨骼接合（“強直性脊柱炎”）椎骨黏連一起（箭頭所指）</a:t>
            </a:r>
          </a:p>
        </p:txBody>
      </p:sp>
      <p:graphicFrame>
        <p:nvGraphicFramePr>
          <p:cNvPr id="34818" name="Object 14"/>
          <p:cNvGraphicFramePr>
            <a:graphicFrameLocks noGrp="1" noChangeAspect="1"/>
          </p:cNvGraphicFramePr>
          <p:nvPr/>
        </p:nvGraphicFramePr>
        <p:xfrm>
          <a:off x="7848600" y="0"/>
          <a:ext cx="1295400" cy="760413"/>
        </p:xfrm>
        <a:graphic>
          <a:graphicData uri="http://schemas.openxmlformats.org/presentationml/2006/ole">
            <p:oleObj spid="_x0000_s34818" name="CorelDRAW" r:id="rId5" imgW="453240" imgH="285480" progId="">
              <p:embed/>
            </p:oleObj>
          </a:graphicData>
        </a:graphic>
      </p:graphicFrame>
      <p:sp>
        <p:nvSpPr>
          <p:cNvPr id="34823"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E:\盈康舍\客户健康資料\客户病理臨床圖片\刮痧清血療法\雷春暉\IMG_20170214_165543.jpg"/>
          <p:cNvPicPr>
            <a:picLocks noChangeAspect="1" noChangeArrowheads="1"/>
          </p:cNvPicPr>
          <p:nvPr/>
        </p:nvPicPr>
        <p:blipFill>
          <a:blip r:embed="rId3"/>
          <a:srcRect/>
          <a:stretch>
            <a:fillRect/>
          </a:stretch>
        </p:blipFill>
        <p:spPr bwMode="auto">
          <a:xfrm>
            <a:off x="2843213" y="1557338"/>
            <a:ext cx="3300412" cy="4400550"/>
          </a:xfrm>
          <a:prstGeom prst="rect">
            <a:avLst/>
          </a:prstGeom>
          <a:noFill/>
          <a:ln w="9525">
            <a:noFill/>
            <a:miter lim="800000"/>
            <a:headEnd/>
            <a:tailEnd/>
          </a:ln>
        </p:spPr>
      </p:pic>
      <p:sp>
        <p:nvSpPr>
          <p:cNvPr id="35844" name="矩形 3"/>
          <p:cNvSpPr>
            <a:spLocks noChangeArrowheads="1"/>
          </p:cNvSpPr>
          <p:nvPr/>
        </p:nvSpPr>
        <p:spPr bwMode="auto">
          <a:xfrm>
            <a:off x="2771775" y="908050"/>
            <a:ext cx="3467100"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強直性脊椎炎患者</a:t>
            </a:r>
            <a:endParaRPr lang="zh-TW" altLang="en-US" sz="3200">
              <a:solidFill>
                <a:srgbClr val="C00000"/>
              </a:solidFill>
              <a:latin typeface="Calibri" pitchFamily="34" charset="0"/>
              <a:ea typeface="新細明體" pitchFamily="18" charset="-120"/>
            </a:endParaRPr>
          </a:p>
        </p:txBody>
      </p:sp>
      <p:graphicFrame>
        <p:nvGraphicFramePr>
          <p:cNvPr id="35842" name="Object 14"/>
          <p:cNvGraphicFramePr>
            <a:graphicFrameLocks noGrp="1" noChangeAspect="1"/>
          </p:cNvGraphicFramePr>
          <p:nvPr/>
        </p:nvGraphicFramePr>
        <p:xfrm>
          <a:off x="7848600" y="0"/>
          <a:ext cx="1295400" cy="760413"/>
        </p:xfrm>
        <a:graphic>
          <a:graphicData uri="http://schemas.openxmlformats.org/presentationml/2006/ole">
            <p:oleObj spid="_x0000_s35842" name="CorelDRAW" r:id="rId4" imgW="453240" imgH="285480" progId="">
              <p:embed/>
            </p:oleObj>
          </a:graphicData>
        </a:graphic>
      </p:graphicFrame>
      <p:sp>
        <p:nvSpPr>
          <p:cNvPr id="35845"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
          <p:cNvSpPr>
            <a:spLocks noChangeArrowheads="1"/>
          </p:cNvSpPr>
          <p:nvPr/>
        </p:nvSpPr>
        <p:spPr bwMode="auto">
          <a:xfrm>
            <a:off x="2916238" y="260350"/>
            <a:ext cx="3467100"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認識類風濕關節炎</a:t>
            </a:r>
          </a:p>
        </p:txBody>
      </p:sp>
      <p:pic>
        <p:nvPicPr>
          <p:cNvPr id="36868" name="Picture 2" descr="http://2.share.photo.xuite.net/yield.life/120e5e0/19437866/1130048182_m.jpg"/>
          <p:cNvPicPr>
            <a:picLocks noChangeAspect="1" noChangeArrowheads="1"/>
          </p:cNvPicPr>
          <p:nvPr/>
        </p:nvPicPr>
        <p:blipFill>
          <a:blip r:embed="rId3"/>
          <a:srcRect/>
          <a:stretch>
            <a:fillRect/>
          </a:stretch>
        </p:blipFill>
        <p:spPr bwMode="auto">
          <a:xfrm>
            <a:off x="755650" y="1104900"/>
            <a:ext cx="7670800" cy="5753100"/>
          </a:xfrm>
          <a:prstGeom prst="rect">
            <a:avLst/>
          </a:prstGeom>
          <a:noFill/>
          <a:ln w="9525">
            <a:noFill/>
            <a:miter lim="800000"/>
            <a:headEnd/>
            <a:tailEnd/>
          </a:ln>
        </p:spPr>
      </p:pic>
      <p:graphicFrame>
        <p:nvGraphicFramePr>
          <p:cNvPr id="36866" name="Object 14"/>
          <p:cNvGraphicFramePr>
            <a:graphicFrameLocks noGrp="1" noChangeAspect="1"/>
          </p:cNvGraphicFramePr>
          <p:nvPr/>
        </p:nvGraphicFramePr>
        <p:xfrm>
          <a:off x="7848600" y="0"/>
          <a:ext cx="1295400" cy="760413"/>
        </p:xfrm>
        <a:graphic>
          <a:graphicData uri="http://schemas.openxmlformats.org/presentationml/2006/ole">
            <p:oleObj spid="_x0000_s36866" name="CorelDRAW" r:id="rId4" imgW="453240" imgH="285480" progId="">
              <p:embed/>
            </p:oleObj>
          </a:graphicData>
        </a:graphic>
      </p:graphicFrame>
      <p:sp>
        <p:nvSpPr>
          <p:cNvPr id="36869"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
          <p:cNvSpPr>
            <a:spLocks noChangeArrowheads="1"/>
          </p:cNvSpPr>
          <p:nvPr/>
        </p:nvSpPr>
        <p:spPr bwMode="auto">
          <a:xfrm>
            <a:off x="2339975" y="333375"/>
            <a:ext cx="46990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類風濕性關節炎是甚麼？</a:t>
            </a:r>
          </a:p>
        </p:txBody>
      </p:sp>
      <p:sp>
        <p:nvSpPr>
          <p:cNvPr id="37892" name="矩形 2"/>
          <p:cNvSpPr>
            <a:spLocks noChangeArrowheads="1"/>
          </p:cNvSpPr>
          <p:nvPr/>
        </p:nvSpPr>
        <p:spPr bwMode="auto">
          <a:xfrm>
            <a:off x="755650" y="1484313"/>
            <a:ext cx="7704138" cy="2678112"/>
          </a:xfrm>
          <a:prstGeom prst="rect">
            <a:avLst/>
          </a:prstGeom>
          <a:noFill/>
          <a:ln w="9525">
            <a:noFill/>
            <a:miter lim="800000"/>
            <a:headEnd/>
            <a:tailEnd/>
          </a:ln>
        </p:spPr>
        <p:txBody>
          <a:bodyPr>
            <a:spAutoFit/>
          </a:bodyPr>
          <a:lstStyle/>
          <a:p>
            <a:r>
              <a:rPr lang="zh-TW" altLang="en-US" sz="2400">
                <a:latin typeface="Calibri" pitchFamily="34" charset="0"/>
                <a:ea typeface="新細明體" pitchFamily="18" charset="-120"/>
              </a:rPr>
              <a:t>類風濕性關節炎是一種自身免疫系統疾病，是由於病人的免疫系統錯誤地攻擊關節滑膜，引致發炎，炎症導致白血球素</a:t>
            </a:r>
            <a:r>
              <a:rPr lang="en-US" altLang="zh-TW" sz="2400">
                <a:latin typeface="Calibri" pitchFamily="34" charset="0"/>
                <a:ea typeface="新細明體" pitchFamily="18" charset="-120"/>
              </a:rPr>
              <a:t>(Cytokine)</a:t>
            </a:r>
            <a:r>
              <a:rPr lang="zh-TW" altLang="en-US" sz="2400">
                <a:latin typeface="Calibri" pitchFamily="34" charset="0"/>
                <a:ea typeface="新細明體" pitchFamily="18" charset="-120"/>
              </a:rPr>
              <a:t>入侵關節，對骨、軟骨、腱以及韌帶等造成進一步損害，引致疼痛腫脹，甚至破壞其活動功能及引致變形。類風濕性關節炎也可以侵害其他器官，如眼睛、皮膚、心臟、肺部等，有可能引致心肌梗塞或中風等嚴重的疾病。</a:t>
            </a:r>
          </a:p>
        </p:txBody>
      </p:sp>
      <p:graphicFrame>
        <p:nvGraphicFramePr>
          <p:cNvPr id="37890" name="Object 14"/>
          <p:cNvGraphicFramePr>
            <a:graphicFrameLocks noGrp="1" noChangeAspect="1"/>
          </p:cNvGraphicFramePr>
          <p:nvPr/>
        </p:nvGraphicFramePr>
        <p:xfrm>
          <a:off x="7848600" y="0"/>
          <a:ext cx="1295400" cy="760413"/>
        </p:xfrm>
        <a:graphic>
          <a:graphicData uri="http://schemas.openxmlformats.org/presentationml/2006/ole">
            <p:oleObj spid="_x0000_s37890" name="CorelDRAW" r:id="rId3" imgW="453240" imgH="285480" progId="">
              <p:embed/>
            </p:oleObj>
          </a:graphicData>
        </a:graphic>
      </p:graphicFrame>
      <p:sp>
        <p:nvSpPr>
          <p:cNvPr id="37893"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http://2.share.photo.xuite.net/yield.life/120e564/19437866/1130048570_m.jpg"/>
          <p:cNvPicPr>
            <a:picLocks noChangeAspect="1" noChangeArrowheads="1"/>
          </p:cNvPicPr>
          <p:nvPr/>
        </p:nvPicPr>
        <p:blipFill>
          <a:blip r:embed="rId3"/>
          <a:srcRect/>
          <a:stretch>
            <a:fillRect/>
          </a:stretch>
        </p:blipFill>
        <p:spPr bwMode="auto">
          <a:xfrm>
            <a:off x="2051050" y="1125538"/>
            <a:ext cx="5113338" cy="3179762"/>
          </a:xfrm>
          <a:prstGeom prst="rect">
            <a:avLst/>
          </a:prstGeom>
          <a:noFill/>
          <a:ln w="9525">
            <a:noFill/>
            <a:miter lim="800000"/>
            <a:headEnd/>
            <a:tailEnd/>
          </a:ln>
        </p:spPr>
      </p:pic>
      <p:sp>
        <p:nvSpPr>
          <p:cNvPr id="38916" name="矩形 2"/>
          <p:cNvSpPr>
            <a:spLocks noChangeArrowheads="1"/>
          </p:cNvSpPr>
          <p:nvPr/>
        </p:nvSpPr>
        <p:spPr bwMode="auto">
          <a:xfrm>
            <a:off x="684213" y="4508500"/>
            <a:ext cx="7343775" cy="1016000"/>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據估計，本港約有</a:t>
            </a:r>
            <a:r>
              <a:rPr lang="en-US" altLang="zh-TW" sz="2000">
                <a:latin typeface="Calibri" pitchFamily="34" charset="0"/>
                <a:ea typeface="新細明體" pitchFamily="18" charset="-120"/>
              </a:rPr>
              <a:t>2-3</a:t>
            </a:r>
            <a:r>
              <a:rPr lang="zh-TW" altLang="en-US" sz="2000">
                <a:latin typeface="Calibri" pitchFamily="34" charset="0"/>
                <a:ea typeface="新細明體" pitchFamily="18" charset="-120"/>
              </a:rPr>
              <a:t>萬人患有各類風濕病症，根據醫院管理局的數字顯示，專科門診覆診風濕病個案超過</a:t>
            </a:r>
            <a:r>
              <a:rPr lang="en-US" altLang="zh-TW" sz="2000">
                <a:latin typeface="Calibri" pitchFamily="34" charset="0"/>
                <a:ea typeface="新細明體" pitchFamily="18" charset="-120"/>
              </a:rPr>
              <a:t>11,800</a:t>
            </a:r>
            <a:r>
              <a:rPr lang="zh-TW" altLang="en-US" sz="2000">
                <a:latin typeface="Calibri" pitchFamily="34" charset="0"/>
                <a:ea typeface="新細明體" pitchFamily="18" charset="-120"/>
              </a:rPr>
              <a:t>宗，當中四成以上的病患者屬類風濕性關節炎。</a:t>
            </a:r>
          </a:p>
        </p:txBody>
      </p:sp>
      <p:graphicFrame>
        <p:nvGraphicFramePr>
          <p:cNvPr id="38914" name="Object 14"/>
          <p:cNvGraphicFramePr>
            <a:graphicFrameLocks noGrp="1" noChangeAspect="1"/>
          </p:cNvGraphicFramePr>
          <p:nvPr/>
        </p:nvGraphicFramePr>
        <p:xfrm>
          <a:off x="7848600" y="0"/>
          <a:ext cx="1295400" cy="760413"/>
        </p:xfrm>
        <a:graphic>
          <a:graphicData uri="http://schemas.openxmlformats.org/presentationml/2006/ole">
            <p:oleObj spid="_x0000_s38914" name="CorelDRAW" r:id="rId4" imgW="453240" imgH="285480" progId="">
              <p:embed/>
            </p:oleObj>
          </a:graphicData>
        </a:graphic>
      </p:graphicFrame>
      <p:sp>
        <p:nvSpPr>
          <p:cNvPr id="38917"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1"/>
          <p:cNvSpPr>
            <a:spLocks noChangeArrowheads="1"/>
          </p:cNvSpPr>
          <p:nvPr/>
        </p:nvSpPr>
        <p:spPr bwMode="auto">
          <a:xfrm>
            <a:off x="1476375" y="404813"/>
            <a:ext cx="6338888"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退化性關節炎與風濕性關節炎分別</a:t>
            </a:r>
          </a:p>
        </p:txBody>
      </p:sp>
      <p:sp>
        <p:nvSpPr>
          <p:cNvPr id="4100" name="矩形 2"/>
          <p:cNvSpPr>
            <a:spLocks noChangeArrowheads="1"/>
          </p:cNvSpPr>
          <p:nvPr/>
        </p:nvSpPr>
        <p:spPr bwMode="auto">
          <a:xfrm>
            <a:off x="684213" y="1268413"/>
            <a:ext cx="7848600" cy="3048000"/>
          </a:xfrm>
          <a:prstGeom prst="rect">
            <a:avLst/>
          </a:prstGeom>
          <a:noFill/>
          <a:ln w="9525">
            <a:noFill/>
            <a:miter lim="800000"/>
            <a:headEnd/>
            <a:tailEnd/>
          </a:ln>
        </p:spPr>
        <p:txBody>
          <a:bodyPr>
            <a:spAutoFit/>
          </a:bodyPr>
          <a:lstStyle/>
          <a:p>
            <a:r>
              <a:rPr lang="zh-TW" altLang="en-US" sz="2400">
                <a:latin typeface="Calibri" pitchFamily="34" charset="0"/>
                <a:ea typeface="新細明體" pitchFamily="18" charset="-120"/>
              </a:rPr>
              <a:t>退化性關節炎：過度勞動或運動使韌帶、肌腱、肌肉、關節囊及關節的軟骨組織勞損而產生一系列發炎症狀，此為退化性關節炎。</a:t>
            </a:r>
            <a:endParaRPr lang="en-US" altLang="zh-TW" sz="2400">
              <a:latin typeface="Calibri" pitchFamily="34" charset="0"/>
              <a:ea typeface="新細明體" pitchFamily="18" charset="-120"/>
            </a:endParaRPr>
          </a:p>
          <a:p>
            <a:endParaRPr lang="en-US" altLang="zh-TW" sz="2400">
              <a:latin typeface="Calibri" pitchFamily="34" charset="0"/>
              <a:ea typeface="新細明體" pitchFamily="18" charset="-120"/>
            </a:endParaRPr>
          </a:p>
          <a:p>
            <a:r>
              <a:rPr lang="zh-TW" altLang="en-US" sz="2400">
                <a:latin typeface="Calibri" pitchFamily="34" charset="0"/>
                <a:ea typeface="新細明體" pitchFamily="18" charset="-120"/>
              </a:rPr>
              <a:t>風濕性關節炎：主要是遺傳的體質，自體免疫細胞會攻擊關節構造，造成全面性的關節功能損傷，與退化性關節炎磨損只有部分位置的狀況不一樣，是全身性的破壞，可經由驗血檢驗出。</a:t>
            </a:r>
          </a:p>
        </p:txBody>
      </p:sp>
      <p:graphicFrame>
        <p:nvGraphicFramePr>
          <p:cNvPr id="4098" name="Object 14"/>
          <p:cNvGraphicFramePr>
            <a:graphicFrameLocks noGrp="1" noChangeAspect="1"/>
          </p:cNvGraphicFramePr>
          <p:nvPr/>
        </p:nvGraphicFramePr>
        <p:xfrm>
          <a:off x="7848600" y="0"/>
          <a:ext cx="1295400" cy="760413"/>
        </p:xfrm>
        <a:graphic>
          <a:graphicData uri="http://schemas.openxmlformats.org/presentationml/2006/ole">
            <p:oleObj spid="_x0000_s4098" name="CorelDRAW" r:id="rId3" imgW="453240" imgH="285480" progId="">
              <p:embed/>
            </p:oleObj>
          </a:graphicData>
        </a:graphic>
      </p:graphicFrame>
      <p:sp>
        <p:nvSpPr>
          <p:cNvPr id="4101"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
          <p:cNvSpPr>
            <a:spLocks noChangeArrowheads="1"/>
          </p:cNvSpPr>
          <p:nvPr/>
        </p:nvSpPr>
        <p:spPr bwMode="auto">
          <a:xfrm>
            <a:off x="179388" y="1252538"/>
            <a:ext cx="8724900" cy="4832350"/>
          </a:xfrm>
          <a:prstGeom prst="rect">
            <a:avLst/>
          </a:prstGeom>
          <a:noFill/>
          <a:ln w="9525">
            <a:noFill/>
            <a:miter lim="800000"/>
            <a:headEnd/>
            <a:tailEnd/>
          </a:ln>
        </p:spPr>
        <p:txBody>
          <a:bodyPr anchor="ctr">
            <a:spAutoFit/>
          </a:bodyPr>
          <a:lstStyle/>
          <a:p>
            <a:pPr eaLnBrk="0" hangingPunct="0"/>
            <a:r>
              <a:rPr kumimoji="1" lang="zh-TW" altLang="en-US" sz="2000">
                <a:solidFill>
                  <a:srgbClr val="002060"/>
                </a:solidFill>
                <a:ea typeface="萬用粗標準宋體"/>
                <a:cs typeface="新細明體" pitchFamily="18" charset="-120"/>
              </a:rPr>
              <a:t> </a:t>
            </a:r>
            <a:endParaRPr kumimoji="1" lang="zh-TW" altLang="en-US" sz="2000">
              <a:ea typeface="萬用粗標準宋體"/>
              <a:cs typeface="新細明體" pitchFamily="18" charset="-120"/>
            </a:endParaRPr>
          </a:p>
          <a:p>
            <a:pPr eaLnBrk="0" hangingPunct="0"/>
            <a:r>
              <a:rPr kumimoji="1" lang="zh-TW" altLang="en-US">
                <a:solidFill>
                  <a:srgbClr val="121110"/>
                </a:solidFill>
                <a:latin typeface="新細明體" pitchFamily="18" charset="-120"/>
                <a:ea typeface="萬用粗標準宋體"/>
                <a:cs typeface="新細明體" pitchFamily="18" charset="-120"/>
              </a:rPr>
              <a:t>雖然任何人士都有機會患上類風濕性關節炎，不過以下因素可能會增加患病機會：</a:t>
            </a:r>
            <a:endParaRPr kumimoji="1" lang="zh-TW" altLang="en-US">
              <a:ea typeface="萬用粗標準宋體"/>
              <a:cs typeface="新細明體" pitchFamily="18" charset="-120"/>
            </a:endParaRPr>
          </a:p>
          <a:p>
            <a:pPr eaLnBrk="0" hangingPunct="0"/>
            <a:r>
              <a:rPr kumimoji="1" lang="zh-TW" altLang="en-US" b="1">
                <a:solidFill>
                  <a:srgbClr val="984806"/>
                </a:solidFill>
                <a:latin typeface="新細明體" pitchFamily="18" charset="-120"/>
                <a:ea typeface="萬用粗標準宋體"/>
                <a:cs typeface="新細明體" pitchFamily="18" charset="-120"/>
              </a:rPr>
              <a:t>性別：</a:t>
            </a:r>
            <a:r>
              <a:rPr kumimoji="1" lang="zh-TW" altLang="en-US">
                <a:solidFill>
                  <a:srgbClr val="121110"/>
                </a:solidFill>
                <a:latin typeface="新細明體" pitchFamily="18" charset="-120"/>
                <a:ea typeface="萬用粗標準宋體"/>
                <a:cs typeface="新細明體" pitchFamily="18" charset="-120"/>
              </a:rPr>
              <a:t>女性患病的機會是男性的</a:t>
            </a:r>
            <a:r>
              <a:rPr kumimoji="1" lang="en-US" altLang="zh-TW">
                <a:solidFill>
                  <a:srgbClr val="121110"/>
                </a:solidFill>
                <a:latin typeface="Verdana" pitchFamily="34" charset="0"/>
                <a:ea typeface="萬用粗標準宋體"/>
                <a:cs typeface="新細明體" pitchFamily="18" charset="-120"/>
              </a:rPr>
              <a:t>2</a:t>
            </a:r>
            <a:r>
              <a:rPr kumimoji="1" lang="zh-TW" altLang="en-US">
                <a:solidFill>
                  <a:srgbClr val="121110"/>
                </a:solidFill>
                <a:latin typeface="新細明體" pitchFamily="18" charset="-120"/>
                <a:ea typeface="萬用粗標準宋體"/>
                <a:cs typeface="新細明體" pitchFamily="18" charset="-120"/>
              </a:rPr>
              <a:t>至</a:t>
            </a:r>
            <a:r>
              <a:rPr kumimoji="1" lang="en-US" altLang="zh-TW">
                <a:solidFill>
                  <a:srgbClr val="121110"/>
                </a:solidFill>
                <a:latin typeface="Verdana" pitchFamily="34" charset="0"/>
                <a:ea typeface="萬用粗標準宋體"/>
                <a:cs typeface="新細明體" pitchFamily="18" charset="-120"/>
              </a:rPr>
              <a:t>3</a:t>
            </a:r>
            <a:r>
              <a:rPr kumimoji="1" lang="zh-TW" altLang="en-US">
                <a:solidFill>
                  <a:srgbClr val="121110"/>
                </a:solidFill>
                <a:latin typeface="新細明體" pitchFamily="18" charset="-120"/>
                <a:ea typeface="萬用粗標準宋體"/>
                <a:cs typeface="新細明體" pitchFamily="18" charset="-120"/>
              </a:rPr>
              <a:t>倍。</a:t>
            </a:r>
            <a:endParaRPr kumimoji="1" lang="en-US" altLang="zh-TW">
              <a:solidFill>
                <a:srgbClr val="121110"/>
              </a:solidFill>
              <a:latin typeface="新細明體" pitchFamily="18" charset="-120"/>
              <a:ea typeface="萬用粗標準宋體"/>
              <a:cs typeface="新細明體" pitchFamily="18" charset="-120"/>
            </a:endParaRPr>
          </a:p>
          <a:p>
            <a:pPr eaLnBrk="0" hangingPunct="0"/>
            <a:r>
              <a:rPr kumimoji="1" lang="zh-TW" altLang="en-US">
                <a:solidFill>
                  <a:srgbClr val="121110"/>
                </a:solidFill>
                <a:latin typeface="新細明體" pitchFamily="18" charset="-120"/>
                <a:ea typeface="萬用粗標準宋體"/>
                <a:cs typeface="新細明體" pitchFamily="18" charset="-120"/>
              </a:rPr>
              <a:t>若停經婦女雌激素不能大量分泌，而腎上腺皮質分泌的賀爾蒙又有問題，</a:t>
            </a:r>
            <a:endParaRPr kumimoji="1" lang="en-US" altLang="zh-TW">
              <a:solidFill>
                <a:srgbClr val="121110"/>
              </a:solidFill>
              <a:latin typeface="新細明體" pitchFamily="18" charset="-120"/>
              <a:ea typeface="萬用粗標準宋體"/>
              <a:cs typeface="新細明體" pitchFamily="18" charset="-120"/>
            </a:endParaRPr>
          </a:p>
          <a:p>
            <a:pPr eaLnBrk="0" hangingPunct="0"/>
            <a:r>
              <a:rPr kumimoji="1" lang="zh-TW" altLang="en-US">
                <a:solidFill>
                  <a:srgbClr val="121110"/>
                </a:solidFill>
                <a:latin typeface="新細明體" pitchFamily="18" charset="-120"/>
                <a:ea typeface="萬用粗標準宋體"/>
                <a:cs typeface="新細明體" pitchFamily="18" charset="-120"/>
              </a:rPr>
              <a:t>即會發生類風濕關節炎。</a:t>
            </a:r>
            <a:endParaRPr kumimoji="1" lang="zh-TW" altLang="en-US">
              <a:ea typeface="萬用粗標準宋體"/>
              <a:cs typeface="新細明體" pitchFamily="18" charset="-120"/>
            </a:endParaRPr>
          </a:p>
          <a:p>
            <a:pPr eaLnBrk="0" hangingPunct="0"/>
            <a:endParaRPr kumimoji="1" lang="en-US" altLang="zh-TW" b="1">
              <a:solidFill>
                <a:srgbClr val="984806"/>
              </a:solidFill>
              <a:latin typeface="新細明體" pitchFamily="18" charset="-120"/>
              <a:ea typeface="萬用粗標準宋體"/>
              <a:cs typeface="新細明體" pitchFamily="18" charset="-120"/>
            </a:endParaRPr>
          </a:p>
          <a:p>
            <a:pPr eaLnBrk="0" hangingPunct="0"/>
            <a:r>
              <a:rPr kumimoji="1" lang="zh-TW" altLang="en-US" b="1">
                <a:solidFill>
                  <a:srgbClr val="984806"/>
                </a:solidFill>
                <a:latin typeface="新細明體" pitchFamily="18" charset="-120"/>
                <a:ea typeface="萬用粗標準宋體"/>
                <a:cs typeface="新細明體" pitchFamily="18" charset="-120"/>
              </a:rPr>
              <a:t>年齡：</a:t>
            </a:r>
            <a:r>
              <a:rPr kumimoji="1" lang="zh-TW" altLang="en-US">
                <a:solidFill>
                  <a:srgbClr val="121110"/>
                </a:solidFill>
                <a:latin typeface="新細明體" pitchFamily="18" charset="-120"/>
                <a:ea typeface="萬用粗標準宋體"/>
                <a:cs typeface="新細明體" pitchFamily="18" charset="-120"/>
              </a:rPr>
              <a:t>任何年齡也有機會患上，但以</a:t>
            </a:r>
            <a:r>
              <a:rPr kumimoji="1" lang="en-US" altLang="zh-TW">
                <a:solidFill>
                  <a:srgbClr val="121110"/>
                </a:solidFill>
                <a:latin typeface="Verdana" pitchFamily="34" charset="0"/>
                <a:ea typeface="萬用粗標準宋體"/>
                <a:cs typeface="新細明體" pitchFamily="18" charset="-120"/>
              </a:rPr>
              <a:t>30</a:t>
            </a:r>
            <a:r>
              <a:rPr kumimoji="1" lang="zh-TW" altLang="en-US">
                <a:solidFill>
                  <a:srgbClr val="121110"/>
                </a:solidFill>
                <a:latin typeface="新細明體" pitchFamily="18" charset="-120"/>
                <a:ea typeface="萬用粗標準宋體"/>
                <a:cs typeface="新細明體" pitchFamily="18" charset="-120"/>
              </a:rPr>
              <a:t>至</a:t>
            </a:r>
            <a:r>
              <a:rPr kumimoji="1" lang="en-US" altLang="zh-TW">
                <a:solidFill>
                  <a:srgbClr val="121110"/>
                </a:solidFill>
                <a:latin typeface="Verdana" pitchFamily="34" charset="0"/>
                <a:ea typeface="萬用粗標準宋體"/>
                <a:cs typeface="新細明體" pitchFamily="18" charset="-120"/>
              </a:rPr>
              <a:t>50</a:t>
            </a:r>
            <a:r>
              <a:rPr kumimoji="1" lang="zh-TW" altLang="en-US">
                <a:solidFill>
                  <a:srgbClr val="121110"/>
                </a:solidFill>
                <a:latin typeface="新細明體" pitchFamily="18" charset="-120"/>
                <a:ea typeface="萬用粗標準宋體"/>
                <a:cs typeface="新細明體" pitchFamily="18" charset="-120"/>
              </a:rPr>
              <a:t>歲為最常見</a:t>
            </a:r>
            <a:endParaRPr kumimoji="1" lang="en-US" altLang="zh-TW">
              <a:solidFill>
                <a:srgbClr val="121110"/>
              </a:solidFill>
              <a:latin typeface="新細明體" pitchFamily="18" charset="-120"/>
              <a:ea typeface="萬用粗標準宋體"/>
              <a:cs typeface="新細明體" pitchFamily="18" charset="-120"/>
            </a:endParaRPr>
          </a:p>
          <a:p>
            <a:pPr eaLnBrk="0" hangingPunct="0"/>
            <a:endParaRPr kumimoji="1" lang="zh-TW" altLang="en-US">
              <a:ea typeface="萬用粗標準宋體"/>
              <a:cs typeface="新細明體" pitchFamily="18" charset="-120"/>
            </a:endParaRPr>
          </a:p>
          <a:p>
            <a:pPr eaLnBrk="0" hangingPunct="0"/>
            <a:r>
              <a:rPr kumimoji="1" lang="zh-TW" altLang="en-US" b="1">
                <a:solidFill>
                  <a:srgbClr val="984806"/>
                </a:solidFill>
                <a:latin typeface="新細明體" pitchFamily="18" charset="-120"/>
                <a:ea typeface="萬用粗標準宋體"/>
                <a:cs typeface="新細明體" pitchFamily="18" charset="-120"/>
              </a:rPr>
              <a:t>家族病史：</a:t>
            </a:r>
            <a:r>
              <a:rPr kumimoji="1" lang="zh-TW" altLang="en-US">
                <a:solidFill>
                  <a:srgbClr val="121110"/>
                </a:solidFill>
                <a:latin typeface="新細明體" pitchFamily="18" charset="-120"/>
                <a:ea typeface="萬用粗標準宋體"/>
                <a:cs typeface="新細明體" pitchFamily="18" charset="-120"/>
              </a:rPr>
              <a:t>如果家族中有人曾患上類風濕性關節炎，患病機會會較大，</a:t>
            </a:r>
            <a:endParaRPr kumimoji="1" lang="en-US" altLang="zh-TW">
              <a:solidFill>
                <a:srgbClr val="121110"/>
              </a:solidFill>
              <a:latin typeface="新細明體" pitchFamily="18" charset="-120"/>
              <a:ea typeface="萬用粗標準宋體"/>
              <a:cs typeface="新細明體" pitchFamily="18" charset="-120"/>
            </a:endParaRPr>
          </a:p>
          <a:p>
            <a:pPr eaLnBrk="0" hangingPunct="0"/>
            <a:r>
              <a:rPr kumimoji="1" lang="zh-TW" altLang="en-US">
                <a:solidFill>
                  <a:srgbClr val="121110"/>
                </a:solidFill>
                <a:latin typeface="新細明體" pitchFamily="18" charset="-120"/>
                <a:ea typeface="萬用粗標準宋體"/>
                <a:cs typeface="新細明體" pitchFamily="18" charset="-120"/>
              </a:rPr>
              <a:t>但醫學界認為病人不是直接遺傳類風濕關節炎，而是遺傳了較易患此症的體質，</a:t>
            </a:r>
            <a:endParaRPr kumimoji="1" lang="en-US" altLang="zh-TW">
              <a:solidFill>
                <a:srgbClr val="121110"/>
              </a:solidFill>
              <a:latin typeface="新細明體" pitchFamily="18" charset="-120"/>
              <a:ea typeface="萬用粗標準宋體"/>
              <a:cs typeface="新細明體" pitchFamily="18" charset="-120"/>
            </a:endParaRPr>
          </a:p>
          <a:p>
            <a:pPr eaLnBrk="0" hangingPunct="0"/>
            <a:r>
              <a:rPr kumimoji="1" lang="zh-TW" altLang="en-US">
                <a:solidFill>
                  <a:srgbClr val="121110"/>
                </a:solidFill>
                <a:latin typeface="新細明體" pitchFamily="18" charset="-120"/>
                <a:ea typeface="萬用粗標準宋體"/>
                <a:cs typeface="新細明體" pitchFamily="18" charset="-120"/>
              </a:rPr>
              <a:t>換而言之，即是較其他人容易因危險因素而誘發此病。</a:t>
            </a:r>
            <a:endParaRPr kumimoji="1" lang="en-US" altLang="zh-TW">
              <a:solidFill>
                <a:srgbClr val="121110"/>
              </a:solidFill>
              <a:latin typeface="新細明體" pitchFamily="18" charset="-120"/>
              <a:ea typeface="萬用粗標準宋體"/>
              <a:cs typeface="新細明體" pitchFamily="18" charset="-120"/>
            </a:endParaRPr>
          </a:p>
          <a:p>
            <a:pPr eaLnBrk="0" hangingPunct="0"/>
            <a:endParaRPr kumimoji="1" lang="en-US" altLang="zh-TW">
              <a:solidFill>
                <a:srgbClr val="121110"/>
              </a:solidFill>
              <a:latin typeface="新細明體" pitchFamily="18" charset="-120"/>
              <a:ea typeface="萬用粗標準宋體"/>
              <a:cs typeface="新細明體" pitchFamily="18" charset="-120"/>
            </a:endParaRPr>
          </a:p>
          <a:p>
            <a:pPr eaLnBrk="0" hangingPunct="0"/>
            <a:r>
              <a:rPr kumimoji="1" lang="zh-TW" altLang="en-US" b="1">
                <a:solidFill>
                  <a:srgbClr val="984806"/>
                </a:solidFill>
                <a:latin typeface="新細明體" pitchFamily="18" charset="-120"/>
                <a:ea typeface="萬用粗標準宋體"/>
                <a:cs typeface="新細明體" pitchFamily="18" charset="-120"/>
              </a:rPr>
              <a:t>情緒：</a:t>
            </a:r>
            <a:r>
              <a:rPr kumimoji="1" lang="zh-TW" altLang="en-US">
                <a:latin typeface="新細明體" pitchFamily="18" charset="-120"/>
                <a:ea typeface="萬用粗標準宋體"/>
                <a:cs typeface="新細明體" pitchFamily="18" charset="-120"/>
              </a:rPr>
              <a:t>經常處於不安的情緒帶此基因的人士，較其他人容易因危險因素而誘發此病。</a:t>
            </a:r>
            <a:endParaRPr kumimoji="1" lang="en-US" altLang="zh-TW">
              <a:latin typeface="新細明體" pitchFamily="18" charset="-120"/>
              <a:ea typeface="萬用粗標準宋體"/>
              <a:cs typeface="新細明體" pitchFamily="18" charset="-120"/>
            </a:endParaRPr>
          </a:p>
          <a:p>
            <a:pPr eaLnBrk="0" hangingPunct="0"/>
            <a:endParaRPr kumimoji="1" lang="en-US" altLang="zh-TW">
              <a:solidFill>
                <a:srgbClr val="121110"/>
              </a:solidFill>
              <a:latin typeface="新細明體" pitchFamily="18" charset="-120"/>
              <a:ea typeface="萬用粗標準宋體"/>
              <a:cs typeface="新細明體" pitchFamily="18" charset="-120"/>
            </a:endParaRPr>
          </a:p>
          <a:p>
            <a:pPr eaLnBrk="0" hangingPunct="0"/>
            <a:endParaRPr kumimoji="1" lang="en-US" altLang="zh-TW">
              <a:solidFill>
                <a:srgbClr val="121110"/>
              </a:solidFill>
              <a:latin typeface="新細明體" pitchFamily="18" charset="-120"/>
              <a:ea typeface="萬用粗標準宋體"/>
              <a:cs typeface="新細明體" pitchFamily="18" charset="-120"/>
            </a:endParaRPr>
          </a:p>
          <a:p>
            <a:pPr eaLnBrk="0" hangingPunct="0"/>
            <a:endParaRPr kumimoji="1" lang="en-US" altLang="zh-TW">
              <a:solidFill>
                <a:srgbClr val="121110"/>
              </a:solidFill>
              <a:latin typeface="新細明體" pitchFamily="18" charset="-120"/>
              <a:ea typeface="萬用粗標準宋體"/>
              <a:cs typeface="新細明體" pitchFamily="18" charset="-120"/>
            </a:endParaRPr>
          </a:p>
          <a:p>
            <a:pPr eaLnBrk="0" hangingPunct="0"/>
            <a:endParaRPr kumimoji="1" lang="zh-TW" altLang="en-US">
              <a:ea typeface="萬用粗標準宋體"/>
              <a:cs typeface="新細明體" pitchFamily="18" charset="-120"/>
            </a:endParaRPr>
          </a:p>
        </p:txBody>
      </p:sp>
      <p:sp>
        <p:nvSpPr>
          <p:cNvPr id="39940" name="矩形 2"/>
          <p:cNvSpPr>
            <a:spLocks noChangeArrowheads="1"/>
          </p:cNvSpPr>
          <p:nvPr/>
        </p:nvSpPr>
        <p:spPr bwMode="auto">
          <a:xfrm>
            <a:off x="1979613" y="260350"/>
            <a:ext cx="5108575" cy="585788"/>
          </a:xfrm>
          <a:prstGeom prst="rect">
            <a:avLst/>
          </a:prstGeom>
          <a:noFill/>
          <a:ln w="9525">
            <a:noFill/>
            <a:miter lim="800000"/>
            <a:headEnd/>
            <a:tailEnd/>
          </a:ln>
        </p:spPr>
        <p:txBody>
          <a:bodyPr wrap="none">
            <a:spAutoFit/>
          </a:bodyPr>
          <a:lstStyle/>
          <a:p>
            <a:r>
              <a:rPr kumimoji="1" lang="zh-TW" altLang="zh-TW" sz="3200">
                <a:solidFill>
                  <a:srgbClr val="002060"/>
                </a:solidFill>
                <a:latin typeface="Verdana" pitchFamily="34" charset="0"/>
                <a:ea typeface="萬用粗標準宋體"/>
                <a:cs typeface="新細明體" pitchFamily="18" charset="-120"/>
              </a:rPr>
              <a:t>甚麼導致類風濕性關節炎？</a:t>
            </a:r>
            <a:endParaRPr kumimoji="1" lang="zh-TW" altLang="zh-TW" sz="3200">
              <a:ea typeface="萬用粗標準宋體"/>
              <a:cs typeface="新細明體" pitchFamily="18" charset="-120"/>
            </a:endParaRPr>
          </a:p>
        </p:txBody>
      </p:sp>
      <p:graphicFrame>
        <p:nvGraphicFramePr>
          <p:cNvPr id="39938" name="Object 14"/>
          <p:cNvGraphicFramePr>
            <a:graphicFrameLocks noGrp="1" noChangeAspect="1"/>
          </p:cNvGraphicFramePr>
          <p:nvPr/>
        </p:nvGraphicFramePr>
        <p:xfrm>
          <a:off x="7848600" y="0"/>
          <a:ext cx="1295400" cy="760413"/>
        </p:xfrm>
        <a:graphic>
          <a:graphicData uri="http://schemas.openxmlformats.org/presentationml/2006/ole">
            <p:oleObj spid="_x0000_s39938" name="CorelDRAW" r:id="rId3" imgW="453240" imgH="285480" progId="">
              <p:embed/>
            </p:oleObj>
          </a:graphicData>
        </a:graphic>
      </p:graphicFrame>
      <p:sp>
        <p:nvSpPr>
          <p:cNvPr id="39941"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
          <p:cNvSpPr>
            <a:spLocks noChangeArrowheads="1"/>
          </p:cNvSpPr>
          <p:nvPr/>
        </p:nvSpPr>
        <p:spPr bwMode="auto">
          <a:xfrm>
            <a:off x="0" y="3432175"/>
            <a:ext cx="363538" cy="307975"/>
          </a:xfrm>
          <a:prstGeom prst="rect">
            <a:avLst/>
          </a:prstGeom>
          <a:noFill/>
          <a:ln w="9525">
            <a:noFill/>
            <a:miter lim="800000"/>
            <a:headEnd/>
            <a:tailEnd/>
          </a:ln>
        </p:spPr>
        <p:txBody>
          <a:bodyPr wrap="none" anchor="ctr">
            <a:spAutoFit/>
          </a:bodyPr>
          <a:lstStyle/>
          <a:p>
            <a:r>
              <a:rPr kumimoji="1" lang="zh-TW" altLang="en-US" sz="1400">
                <a:solidFill>
                  <a:srgbClr val="FF0000"/>
                </a:solidFill>
                <a:latin typeface="新細明體" pitchFamily="18" charset="-120"/>
                <a:ea typeface="新細明體" pitchFamily="18" charset="-120"/>
              </a:rPr>
              <a:t>。</a:t>
            </a:r>
            <a:endParaRPr kumimoji="1" lang="zh-TW" altLang="en-US" sz="800">
              <a:ea typeface="新細明體" pitchFamily="18" charset="-120"/>
            </a:endParaRPr>
          </a:p>
        </p:txBody>
      </p:sp>
      <p:sp>
        <p:nvSpPr>
          <p:cNvPr id="40964" name="Rectangle 2"/>
          <p:cNvSpPr>
            <a:spLocks noChangeArrowheads="1"/>
          </p:cNvSpPr>
          <p:nvPr/>
        </p:nvSpPr>
        <p:spPr bwMode="auto">
          <a:xfrm>
            <a:off x="468313" y="1125538"/>
            <a:ext cx="8974137" cy="3168650"/>
          </a:xfrm>
          <a:prstGeom prst="rect">
            <a:avLst/>
          </a:prstGeom>
          <a:noFill/>
          <a:ln w="9525">
            <a:noFill/>
            <a:miter lim="800000"/>
            <a:headEnd/>
            <a:tailEnd/>
          </a:ln>
        </p:spPr>
        <p:txBody>
          <a:bodyPr anchor="ctr">
            <a:spAutoFit/>
          </a:bodyPr>
          <a:lstStyle/>
          <a:p>
            <a:pPr eaLnBrk="0" hangingPunct="0"/>
            <a:r>
              <a:rPr kumimoji="1" lang="zh-TW" altLang="en-US" sz="2000">
                <a:latin typeface="新細明體" pitchFamily="18" charset="-120"/>
                <a:ea typeface="新細明體" pitchFamily="18" charset="-120"/>
              </a:rPr>
              <a:t>＊晨僵：早上關節僵硬，可以持續</a:t>
            </a:r>
            <a:r>
              <a:rPr kumimoji="1" lang="en-US" altLang="zh-TW" sz="2000">
                <a:latin typeface="Verdana" pitchFamily="34" charset="0"/>
                <a:ea typeface="新細明體" pitchFamily="18" charset="-120"/>
              </a:rPr>
              <a:t>1</a:t>
            </a:r>
            <a:r>
              <a:rPr kumimoji="1" lang="zh-TW" altLang="en-US" sz="2000">
                <a:latin typeface="新細明體" pitchFamily="18" charset="-120"/>
                <a:ea typeface="新細明體" pitchFamily="18" charset="-120"/>
              </a:rPr>
              <a:t>、</a:t>
            </a:r>
            <a:r>
              <a:rPr kumimoji="1" lang="en-US" altLang="zh-TW" sz="2000">
                <a:latin typeface="Verdana" pitchFamily="34" charset="0"/>
                <a:ea typeface="新細明體" pitchFamily="18" charset="-120"/>
              </a:rPr>
              <a:t>2</a:t>
            </a:r>
            <a:r>
              <a:rPr kumimoji="1" lang="zh-TW" altLang="en-US" sz="2000">
                <a:latin typeface="新細明體" pitchFamily="18" charset="-120"/>
                <a:ea typeface="新細明體" pitchFamily="18" charset="-120"/>
              </a:rPr>
              <a:t>個小時，甚至是整天。</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＊在全身</a:t>
            </a:r>
            <a:r>
              <a:rPr kumimoji="1" lang="en-US" altLang="zh-TW" sz="2000">
                <a:latin typeface="Verdana" pitchFamily="34" charset="0"/>
                <a:ea typeface="新細明體" pitchFamily="18" charset="-120"/>
              </a:rPr>
              <a:t>18</a:t>
            </a:r>
            <a:r>
              <a:rPr kumimoji="1" lang="zh-TW" altLang="en-US" sz="2000">
                <a:latin typeface="新細明體" pitchFamily="18" charset="-120"/>
                <a:ea typeface="新細明體" pitchFamily="18" charset="-120"/>
              </a:rPr>
              <a:t>個關節區域中，有</a:t>
            </a:r>
            <a:r>
              <a:rPr kumimoji="1" lang="en-US" altLang="zh-TW" sz="2000">
                <a:latin typeface="Verdana" pitchFamily="34" charset="0"/>
                <a:ea typeface="新細明體" pitchFamily="18" charset="-120"/>
              </a:rPr>
              <a:t>3</a:t>
            </a:r>
            <a:r>
              <a:rPr kumimoji="1" lang="zh-TW" altLang="en-US" sz="2000">
                <a:latin typeface="新細明體" pitchFamily="18" charset="-120"/>
                <a:ea typeface="新細明體" pitchFamily="18" charset="-120"/>
              </a:rPr>
              <a:t>個以上的區域腫脹超過</a:t>
            </a:r>
            <a:r>
              <a:rPr kumimoji="1" lang="en-US" altLang="zh-TW" sz="2000">
                <a:latin typeface="Verdana" pitchFamily="34" charset="0"/>
                <a:ea typeface="新細明體" pitchFamily="18" charset="-120"/>
              </a:rPr>
              <a:t>1</a:t>
            </a:r>
            <a:r>
              <a:rPr kumimoji="1" lang="zh-TW" altLang="en-US" sz="2000">
                <a:latin typeface="新細明體" pitchFamily="18" charset="-120"/>
                <a:ea typeface="新細明體" pitchFamily="18" charset="-120"/>
              </a:rPr>
              <a:t>周。</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＊手腕、掌指、近端指間、腳踝、趾間的任一關節腫脹超過</a:t>
            </a:r>
            <a:r>
              <a:rPr kumimoji="1" lang="en-US" altLang="zh-TW" sz="2000">
                <a:latin typeface="Verdana" pitchFamily="34" charset="0"/>
                <a:ea typeface="新細明體" pitchFamily="18" charset="-120"/>
              </a:rPr>
              <a:t>1</a:t>
            </a:r>
            <a:r>
              <a:rPr kumimoji="1" lang="zh-TW" altLang="en-US" sz="2000">
                <a:latin typeface="新細明體" pitchFamily="18" charset="-120"/>
                <a:ea typeface="新細明體" pitchFamily="18" charset="-120"/>
              </a:rPr>
              <a:t>周。</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＊對稱性腫脹超過</a:t>
            </a:r>
            <a:r>
              <a:rPr kumimoji="1" lang="en-US" altLang="zh-TW" sz="2000">
                <a:latin typeface="Verdana" pitchFamily="34" charset="0"/>
                <a:ea typeface="新細明體" pitchFamily="18" charset="-120"/>
              </a:rPr>
              <a:t>1</a:t>
            </a:r>
            <a:r>
              <a:rPr kumimoji="1" lang="zh-TW" altLang="en-US" sz="2000">
                <a:latin typeface="新細明體" pitchFamily="18" charset="-120"/>
                <a:ea typeface="新細明體" pitchFamily="18" charset="-120"/>
              </a:rPr>
              <a:t>周。</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＊血液中有類風濕因子。</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＊手部或足部</a:t>
            </a:r>
            <a:r>
              <a:rPr kumimoji="1" lang="en-US" altLang="zh-TW" sz="2000">
                <a:latin typeface="Verdana" pitchFamily="34" charset="0"/>
                <a:ea typeface="新細明體" pitchFamily="18" charset="-120"/>
              </a:rPr>
              <a:t>X</a:t>
            </a:r>
            <a:r>
              <a:rPr kumimoji="1" lang="zh-TW" altLang="en-US" sz="2000">
                <a:latin typeface="新細明體" pitchFamily="18" charset="-120"/>
                <a:ea typeface="新細明體" pitchFamily="18" charset="-120"/>
              </a:rPr>
              <a:t>光出現軟組織紡錘形腫脹，或有骨疏鬆、骨侵蝕情況。</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＊低燒</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＊眼睛及嘴乾燥</a:t>
            </a:r>
            <a:endParaRPr kumimoji="1" lang="zh-TW" altLang="en-US" sz="2000">
              <a:ea typeface="新細明體" pitchFamily="18" charset="-120"/>
            </a:endParaRPr>
          </a:p>
          <a:p>
            <a:pPr eaLnBrk="0" hangingPunct="0"/>
            <a:r>
              <a:rPr kumimoji="1" lang="zh-TW" altLang="en-US" sz="2000">
                <a:latin typeface="新細明體" pitchFamily="18" charset="-120"/>
                <a:ea typeface="新細明體" pitchFamily="18" charset="-120"/>
              </a:rPr>
              <a:t>＊手肘和手等位置的皮膚下面長出類風濕病結節</a:t>
            </a:r>
            <a:r>
              <a:rPr kumimoji="1" lang="en-US" altLang="zh-TW" sz="2000">
                <a:latin typeface="Verdana" pitchFamily="34" charset="0"/>
                <a:ea typeface="新細明體" pitchFamily="18" charset="-120"/>
              </a:rPr>
              <a:t>(</a:t>
            </a:r>
            <a:r>
              <a:rPr kumimoji="1" lang="zh-TW" altLang="en-US" sz="2000">
                <a:latin typeface="新細明體" pitchFamily="18" charset="-120"/>
                <a:ea typeface="新細明體" pitchFamily="18" charset="-120"/>
              </a:rPr>
              <a:t>腫塊</a:t>
            </a:r>
            <a:r>
              <a:rPr kumimoji="1" lang="en-US" altLang="zh-TW" sz="2000">
                <a:latin typeface="Verdana" pitchFamily="34" charset="0"/>
                <a:ea typeface="新細明體" pitchFamily="18" charset="-120"/>
              </a:rPr>
              <a:t>)</a:t>
            </a:r>
            <a:endParaRPr kumimoji="1" lang="en-US" altLang="zh-TW" sz="2000">
              <a:ea typeface="新細明體" pitchFamily="18" charset="-120"/>
            </a:endParaRPr>
          </a:p>
          <a:p>
            <a:pPr eaLnBrk="0" hangingPunct="0"/>
            <a:r>
              <a:rPr kumimoji="1" lang="zh-TW" altLang="en-US" sz="2000">
                <a:latin typeface="新細明體" pitchFamily="18" charset="-120"/>
                <a:ea typeface="新細明體" pitchFamily="18" charset="-120"/>
              </a:rPr>
              <a:t>＊眼睛發炎</a:t>
            </a:r>
            <a:endParaRPr kumimoji="1" lang="zh-TW" altLang="en-US" sz="2000">
              <a:ea typeface="新細明體" pitchFamily="18" charset="-120"/>
            </a:endParaRPr>
          </a:p>
        </p:txBody>
      </p:sp>
      <p:sp>
        <p:nvSpPr>
          <p:cNvPr id="40965" name="矩形 3"/>
          <p:cNvSpPr>
            <a:spLocks noChangeArrowheads="1"/>
          </p:cNvSpPr>
          <p:nvPr/>
        </p:nvSpPr>
        <p:spPr bwMode="auto">
          <a:xfrm>
            <a:off x="3348038" y="333375"/>
            <a:ext cx="2338387" cy="522288"/>
          </a:xfrm>
          <a:prstGeom prst="rect">
            <a:avLst/>
          </a:prstGeom>
          <a:noFill/>
          <a:ln w="9525">
            <a:noFill/>
            <a:miter lim="800000"/>
            <a:headEnd/>
            <a:tailEnd/>
          </a:ln>
        </p:spPr>
        <p:txBody>
          <a:bodyPr wrap="none">
            <a:spAutoFit/>
          </a:bodyPr>
          <a:lstStyle/>
          <a:p>
            <a:r>
              <a:rPr kumimoji="1" lang="zh-TW" altLang="zh-TW" sz="2800">
                <a:solidFill>
                  <a:srgbClr val="660066"/>
                </a:solidFill>
                <a:latin typeface="Verdana" pitchFamily="34" charset="0"/>
                <a:ea typeface="萬用粗標準宋體"/>
                <a:cs typeface="新細明體" pitchFamily="18" charset="-120"/>
              </a:rPr>
              <a:t>其徵狀包括：</a:t>
            </a:r>
            <a:endParaRPr kumimoji="1" lang="zh-TW" altLang="zh-TW" sz="2800">
              <a:ea typeface="萬用粗標準宋體"/>
              <a:cs typeface="新細明體" pitchFamily="18" charset="-120"/>
            </a:endParaRPr>
          </a:p>
        </p:txBody>
      </p:sp>
      <p:graphicFrame>
        <p:nvGraphicFramePr>
          <p:cNvPr id="40962" name="Object 14"/>
          <p:cNvGraphicFramePr>
            <a:graphicFrameLocks noGrp="1" noChangeAspect="1"/>
          </p:cNvGraphicFramePr>
          <p:nvPr/>
        </p:nvGraphicFramePr>
        <p:xfrm>
          <a:off x="7848600" y="0"/>
          <a:ext cx="1295400" cy="760413"/>
        </p:xfrm>
        <a:graphic>
          <a:graphicData uri="http://schemas.openxmlformats.org/presentationml/2006/ole">
            <p:oleObj spid="_x0000_s40962" name="CorelDRAW" r:id="rId3" imgW="453240" imgH="285480" progId="">
              <p:embed/>
            </p:oleObj>
          </a:graphicData>
        </a:graphic>
      </p:graphicFrame>
      <p:sp>
        <p:nvSpPr>
          <p:cNvPr id="40966"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矩形 1"/>
          <p:cNvSpPr>
            <a:spLocks noChangeArrowheads="1"/>
          </p:cNvSpPr>
          <p:nvPr/>
        </p:nvSpPr>
        <p:spPr bwMode="auto">
          <a:xfrm>
            <a:off x="1258888" y="333375"/>
            <a:ext cx="6289675" cy="522288"/>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如何檢查和診斷患上類風濕性關節炎？</a:t>
            </a:r>
          </a:p>
        </p:txBody>
      </p:sp>
      <p:sp>
        <p:nvSpPr>
          <p:cNvPr id="41988" name="矩形 2"/>
          <p:cNvSpPr>
            <a:spLocks noChangeArrowheads="1"/>
          </p:cNvSpPr>
          <p:nvPr/>
        </p:nvSpPr>
        <p:spPr bwMode="auto">
          <a:xfrm>
            <a:off x="539750" y="1196975"/>
            <a:ext cx="7920038" cy="4092575"/>
          </a:xfrm>
          <a:prstGeom prst="rect">
            <a:avLst/>
          </a:prstGeom>
          <a:noFill/>
          <a:ln w="9525">
            <a:noFill/>
            <a:miter lim="800000"/>
            <a:headEnd/>
            <a:tailEnd/>
          </a:ln>
        </p:spPr>
        <p:txBody>
          <a:bodyPr>
            <a:spAutoFit/>
          </a:bodyPr>
          <a:lstStyle/>
          <a:p>
            <a:r>
              <a:rPr lang="zh-TW" altLang="en-US" sz="2000" b="1">
                <a:latin typeface="Calibri" pitchFamily="34" charset="0"/>
                <a:ea typeface="新細明體" pitchFamily="18" charset="-120"/>
              </a:rPr>
              <a:t>類風濕性因子</a:t>
            </a:r>
            <a:r>
              <a:rPr lang="en-US" altLang="zh-TW" sz="2000" b="1">
                <a:latin typeface="Calibri" pitchFamily="34" charset="0"/>
                <a:ea typeface="新細明體" pitchFamily="18" charset="-120"/>
              </a:rPr>
              <a:t>RF</a:t>
            </a:r>
            <a:r>
              <a:rPr lang="zh-TW" altLang="en-US" sz="2000" b="1">
                <a:latin typeface="Calibri" pitchFamily="34" charset="0"/>
                <a:ea typeface="新細明體" pitchFamily="18" charset="-120"/>
              </a:rPr>
              <a:t>測試：</a:t>
            </a:r>
            <a:r>
              <a:rPr lang="en-US" altLang="zh-TW" sz="2000">
                <a:latin typeface="Calibri" pitchFamily="34" charset="0"/>
                <a:ea typeface="新細明體" pitchFamily="18" charset="-120"/>
              </a:rPr>
              <a:t>50% - 70%</a:t>
            </a:r>
            <a:r>
              <a:rPr lang="zh-TW" altLang="en-US" sz="2000">
                <a:latin typeface="Calibri" pitchFamily="34" charset="0"/>
                <a:ea typeface="新細明體" pitchFamily="18" charset="-120"/>
              </a:rPr>
              <a:t>的類風濕病人會呈陽性，而且長者或患上其他疾病也有機會呈陽性，如過濾性病毒引起的肝炎、肺結核等。</a:t>
            </a:r>
            <a:endParaRPr lang="en-US" altLang="zh-TW" sz="2000">
              <a:latin typeface="Calibri" pitchFamily="34" charset="0"/>
              <a:ea typeface="新細明體" pitchFamily="18" charset="-120"/>
            </a:endParaRPr>
          </a:p>
          <a:p>
            <a:endParaRPr lang="en-US" altLang="zh-TW" sz="2000" b="1">
              <a:latin typeface="Calibri" pitchFamily="34" charset="0"/>
              <a:ea typeface="新細明體" pitchFamily="18" charset="-120"/>
            </a:endParaRPr>
          </a:p>
          <a:p>
            <a:r>
              <a:rPr lang="en-US" altLang="zh-TW" sz="2000" b="1">
                <a:latin typeface="Calibri" pitchFamily="34" charset="0"/>
                <a:ea typeface="新細明體" pitchFamily="18" charset="-120"/>
              </a:rPr>
              <a:t>ASOT</a:t>
            </a:r>
            <a:r>
              <a:rPr lang="zh-TW" altLang="en-US" sz="2000" b="1">
                <a:latin typeface="Calibri" pitchFamily="34" charset="0"/>
                <a:ea typeface="新細明體" pitchFamily="18" charset="-120"/>
              </a:rPr>
              <a:t>抗鏈球菌溶血素濃度：</a:t>
            </a:r>
            <a:r>
              <a:rPr lang="zh-TW" altLang="en-US" sz="2000">
                <a:latin typeface="Calibri" pitchFamily="34" charset="0"/>
                <a:ea typeface="新細明體" pitchFamily="18" charset="-120"/>
              </a:rPr>
              <a:t>感染後引起異常免疫反應。</a:t>
            </a:r>
          </a:p>
          <a:p>
            <a:endParaRPr lang="en-US" altLang="zh-TW" sz="2000" b="1">
              <a:latin typeface="Calibri" pitchFamily="34" charset="0"/>
              <a:ea typeface="新細明體" pitchFamily="18" charset="-120"/>
            </a:endParaRPr>
          </a:p>
          <a:p>
            <a:r>
              <a:rPr lang="zh-TW" altLang="en-US" sz="2000" b="1">
                <a:latin typeface="Calibri" pitchFamily="34" charset="0"/>
                <a:ea typeface="新細明體" pitchFamily="18" charset="-120"/>
              </a:rPr>
              <a:t>紅血球沉降速率</a:t>
            </a:r>
            <a:r>
              <a:rPr lang="en-US" altLang="zh-TW" sz="2000" b="1">
                <a:latin typeface="Calibri" pitchFamily="34" charset="0"/>
                <a:ea typeface="新細明體" pitchFamily="18" charset="-120"/>
              </a:rPr>
              <a:t>(ESR)</a:t>
            </a:r>
            <a:r>
              <a:rPr lang="zh-TW" altLang="en-US" sz="2000" b="1">
                <a:latin typeface="Calibri" pitchFamily="34" charset="0"/>
                <a:ea typeface="新細明體" pitchFamily="18" charset="-120"/>
              </a:rPr>
              <a:t>及</a:t>
            </a:r>
            <a:r>
              <a:rPr lang="en-US" altLang="zh-TW" sz="2000" b="1">
                <a:latin typeface="Calibri" pitchFamily="34" charset="0"/>
                <a:ea typeface="新細明體" pitchFamily="18" charset="-120"/>
              </a:rPr>
              <a:t>C</a:t>
            </a:r>
            <a:r>
              <a:rPr lang="zh-TW" altLang="en-US" sz="2000" b="1">
                <a:latin typeface="Calibri" pitchFamily="34" charset="0"/>
                <a:ea typeface="新細明體" pitchFamily="18" charset="-120"/>
              </a:rPr>
              <a:t>反應蛋白檢驗：</a:t>
            </a:r>
            <a:r>
              <a:rPr lang="zh-TW" altLang="en-US" sz="2000">
                <a:latin typeface="Calibri" pitchFamily="34" charset="0"/>
                <a:ea typeface="新細明體" pitchFamily="18" charset="-120"/>
              </a:rPr>
              <a:t>如果兩者的數字上升，顯示體內炎症活躍。</a:t>
            </a:r>
          </a:p>
          <a:p>
            <a:endParaRPr lang="en-US" altLang="zh-TW" sz="2000" b="1">
              <a:latin typeface="Calibri" pitchFamily="34" charset="0"/>
              <a:ea typeface="新細明體" pitchFamily="18" charset="-120"/>
            </a:endParaRPr>
          </a:p>
          <a:p>
            <a:r>
              <a:rPr lang="en-US" altLang="zh-TW" sz="2000" b="1">
                <a:latin typeface="Calibri" pitchFamily="34" charset="0"/>
                <a:ea typeface="新細明體" pitchFamily="18" charset="-120"/>
              </a:rPr>
              <a:t>X</a:t>
            </a:r>
            <a:r>
              <a:rPr lang="zh-TW" altLang="en-US" sz="2000" b="1">
                <a:latin typeface="Calibri" pitchFamily="34" charset="0"/>
                <a:ea typeface="新細明體" pitchFamily="18" charset="-120"/>
              </a:rPr>
              <a:t>光檢驗：</a:t>
            </a:r>
            <a:r>
              <a:rPr lang="zh-TW" altLang="en-US" sz="2000">
                <a:latin typeface="Calibri" pitchFamily="34" charset="0"/>
                <a:ea typeface="新細明體" pitchFamily="18" charset="-120"/>
              </a:rPr>
              <a:t>主要是幫助確定關節受破壞程度及監測疾病的進展，不過在患病早期，由於關節可能未受破壞，所以</a:t>
            </a:r>
            <a:r>
              <a:rPr lang="en-US" altLang="zh-TW" sz="2000">
                <a:latin typeface="Calibri" pitchFamily="34" charset="0"/>
                <a:ea typeface="新細明體" pitchFamily="18" charset="-120"/>
              </a:rPr>
              <a:t>X-</a:t>
            </a:r>
            <a:r>
              <a:rPr lang="zh-TW" altLang="en-US" sz="2000">
                <a:latin typeface="Calibri" pitchFamily="34" charset="0"/>
                <a:ea typeface="新細明體" pitchFamily="18" charset="-120"/>
              </a:rPr>
              <a:t>光不一定能夠幫助診斷。</a:t>
            </a:r>
          </a:p>
          <a:p>
            <a:endParaRPr lang="en-US" altLang="zh-TW" sz="2000" b="1">
              <a:latin typeface="Calibri" pitchFamily="34" charset="0"/>
              <a:ea typeface="新細明體" pitchFamily="18" charset="-120"/>
            </a:endParaRPr>
          </a:p>
          <a:p>
            <a:r>
              <a:rPr lang="zh-TW" altLang="en-US" sz="2000" b="1">
                <a:latin typeface="Calibri" pitchFamily="34" charset="0"/>
                <a:ea typeface="新細明體" pitchFamily="18" charset="-120"/>
              </a:rPr>
              <a:t>關節液化驗：</a:t>
            </a:r>
            <a:r>
              <a:rPr lang="zh-TW" altLang="en-US" sz="2000">
                <a:latin typeface="Calibri" pitchFamily="34" charset="0"/>
                <a:ea typeface="新細明體" pitchFamily="18" charset="-120"/>
              </a:rPr>
              <a:t>如關節腫脹嚴重，醫生或會抽取病人的關節液，以排除關節受細菌感染或其他疾病的可能性。</a:t>
            </a:r>
          </a:p>
        </p:txBody>
      </p:sp>
      <p:graphicFrame>
        <p:nvGraphicFramePr>
          <p:cNvPr id="41986" name="Object 14"/>
          <p:cNvGraphicFramePr>
            <a:graphicFrameLocks noGrp="1" noChangeAspect="1"/>
          </p:cNvGraphicFramePr>
          <p:nvPr/>
        </p:nvGraphicFramePr>
        <p:xfrm>
          <a:off x="7848600" y="0"/>
          <a:ext cx="1295400" cy="760413"/>
        </p:xfrm>
        <a:graphic>
          <a:graphicData uri="http://schemas.openxmlformats.org/presentationml/2006/ole">
            <p:oleObj spid="_x0000_s41986" name="CorelDRAW" r:id="rId3" imgW="453240" imgH="285480" progId="">
              <p:embed/>
            </p:oleObj>
          </a:graphicData>
        </a:graphic>
      </p:graphicFrame>
      <p:sp>
        <p:nvSpPr>
          <p:cNvPr id="41989"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descr="http://2.share.photo.xuite.net/yield.life/120e5a6/19437866/1130044540_m.jpg"/>
          <p:cNvPicPr>
            <a:picLocks noChangeAspect="1" noChangeArrowheads="1"/>
          </p:cNvPicPr>
          <p:nvPr/>
        </p:nvPicPr>
        <p:blipFill>
          <a:blip r:embed="rId3"/>
          <a:srcRect/>
          <a:stretch>
            <a:fillRect/>
          </a:stretch>
        </p:blipFill>
        <p:spPr bwMode="auto">
          <a:xfrm>
            <a:off x="1476375" y="836613"/>
            <a:ext cx="6119813" cy="4591050"/>
          </a:xfrm>
          <a:prstGeom prst="rect">
            <a:avLst/>
          </a:prstGeom>
          <a:noFill/>
          <a:ln w="9525">
            <a:noFill/>
            <a:miter lim="800000"/>
            <a:headEnd/>
            <a:tailEnd/>
          </a:ln>
        </p:spPr>
      </p:pic>
      <p:sp>
        <p:nvSpPr>
          <p:cNvPr id="43012" name="矩形 2"/>
          <p:cNvSpPr>
            <a:spLocks noChangeArrowheads="1"/>
          </p:cNvSpPr>
          <p:nvPr/>
        </p:nvSpPr>
        <p:spPr bwMode="auto">
          <a:xfrm>
            <a:off x="1547813" y="260350"/>
            <a:ext cx="6288087" cy="523875"/>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患類風濕性關節炎後會有甚麼併發症？</a:t>
            </a:r>
          </a:p>
        </p:txBody>
      </p:sp>
      <p:sp>
        <p:nvSpPr>
          <p:cNvPr id="43013" name="Rectangle 3"/>
          <p:cNvSpPr>
            <a:spLocks noChangeArrowheads="1"/>
          </p:cNvSpPr>
          <p:nvPr/>
        </p:nvSpPr>
        <p:spPr bwMode="auto">
          <a:xfrm>
            <a:off x="1619250" y="5116513"/>
            <a:ext cx="4968875" cy="1754187"/>
          </a:xfrm>
          <a:prstGeom prst="rect">
            <a:avLst/>
          </a:prstGeom>
          <a:noFill/>
          <a:ln w="9525">
            <a:noFill/>
            <a:miter lim="800000"/>
            <a:headEnd/>
            <a:tailEnd/>
          </a:ln>
        </p:spPr>
        <p:txBody>
          <a:bodyPr anchor="ctr">
            <a:spAutoFit/>
          </a:bodyPr>
          <a:lstStyle/>
          <a:p>
            <a:r>
              <a:rPr kumimoji="1" lang="zh-TW" altLang="en-US">
                <a:solidFill>
                  <a:srgbClr val="002060"/>
                </a:solidFill>
                <a:latin typeface="新細明體" pitchFamily="18" charset="-120"/>
                <a:ea typeface="新細明體" pitchFamily="18" charset="-120"/>
              </a:rPr>
              <a:t>眼鞏膜破穿</a:t>
            </a:r>
            <a:endParaRPr kumimoji="1" lang="zh-TW" altLang="en-US">
              <a:solidFill>
                <a:srgbClr val="002060"/>
              </a:solidFill>
              <a:ea typeface="新細明體" pitchFamily="18" charset="-120"/>
            </a:endParaRPr>
          </a:p>
          <a:p>
            <a:pPr eaLnBrk="0" hangingPunct="0"/>
            <a:r>
              <a:rPr kumimoji="1" lang="zh-TW" altLang="en-US">
                <a:solidFill>
                  <a:srgbClr val="002060"/>
                </a:solidFill>
                <a:latin typeface="新細明體" pitchFamily="18" charset="-120"/>
                <a:ea typeface="新細明體" pitchFamily="18" charset="-120"/>
              </a:rPr>
              <a:t>肺纖維化及積水</a:t>
            </a:r>
            <a:endParaRPr kumimoji="1" lang="zh-TW" altLang="en-US">
              <a:solidFill>
                <a:srgbClr val="002060"/>
              </a:solidFill>
              <a:ea typeface="新細明體" pitchFamily="18" charset="-120"/>
            </a:endParaRPr>
          </a:p>
          <a:p>
            <a:pPr eaLnBrk="0" hangingPunct="0"/>
            <a:r>
              <a:rPr kumimoji="1" lang="zh-TW" altLang="en-US">
                <a:solidFill>
                  <a:srgbClr val="002060"/>
                </a:solidFill>
                <a:latin typeface="新細明體" pitchFamily="18" charset="-120"/>
                <a:ea typeface="新細明體" pitchFamily="18" charset="-120"/>
              </a:rPr>
              <a:t>澱粉樣變性病，能引致腎臟功能衰退</a:t>
            </a:r>
            <a:endParaRPr kumimoji="1" lang="zh-TW" altLang="en-US">
              <a:solidFill>
                <a:srgbClr val="002060"/>
              </a:solidFill>
              <a:ea typeface="新細明體" pitchFamily="18" charset="-120"/>
            </a:endParaRPr>
          </a:p>
          <a:p>
            <a:pPr eaLnBrk="0" hangingPunct="0"/>
            <a:r>
              <a:rPr kumimoji="1" lang="zh-TW" altLang="en-US">
                <a:solidFill>
                  <a:srgbClr val="002060"/>
                </a:solidFill>
                <a:latin typeface="新細明體" pitchFamily="18" charset="-120"/>
                <a:ea typeface="新細明體" pitchFamily="18" charset="-120"/>
              </a:rPr>
              <a:t>淋巴瘤</a:t>
            </a:r>
            <a:endParaRPr kumimoji="1" lang="zh-TW" altLang="en-US">
              <a:solidFill>
                <a:srgbClr val="002060"/>
              </a:solidFill>
              <a:ea typeface="新細明體" pitchFamily="18" charset="-120"/>
            </a:endParaRPr>
          </a:p>
          <a:p>
            <a:pPr eaLnBrk="0" hangingPunct="0"/>
            <a:r>
              <a:rPr kumimoji="1" lang="zh-TW" altLang="en-US">
                <a:solidFill>
                  <a:srgbClr val="002060"/>
                </a:solidFill>
                <a:latin typeface="新細明體" pitchFamily="18" charset="-120"/>
                <a:ea typeface="新細明體" pitchFamily="18" charset="-120"/>
              </a:rPr>
              <a:t>血管栓塞，引致中風或冠心病</a:t>
            </a:r>
            <a:endParaRPr kumimoji="1" lang="zh-TW" altLang="en-US">
              <a:solidFill>
                <a:srgbClr val="002060"/>
              </a:solidFill>
              <a:ea typeface="新細明體" pitchFamily="18" charset="-120"/>
            </a:endParaRPr>
          </a:p>
          <a:p>
            <a:pPr eaLnBrk="0" hangingPunct="0"/>
            <a:r>
              <a:rPr kumimoji="1" lang="zh-TW" altLang="en-US">
                <a:solidFill>
                  <a:srgbClr val="002060"/>
                </a:solidFill>
                <a:latin typeface="新細明體" pitchFamily="18" charset="-120"/>
                <a:ea typeface="新細明體" pitchFamily="18" charset="-120"/>
              </a:rPr>
              <a:t>乾燥綜合症</a:t>
            </a:r>
            <a:r>
              <a:rPr kumimoji="1" lang="en-US" altLang="zh-TW">
                <a:solidFill>
                  <a:srgbClr val="002060"/>
                </a:solidFill>
                <a:latin typeface="Verdana" pitchFamily="34" charset="0"/>
                <a:ea typeface="新細明體" pitchFamily="18" charset="-120"/>
              </a:rPr>
              <a:t>(</a:t>
            </a:r>
            <a:r>
              <a:rPr kumimoji="1" lang="zh-TW" altLang="en-US">
                <a:solidFill>
                  <a:srgbClr val="002060"/>
                </a:solidFill>
                <a:latin typeface="新細明體" pitchFamily="18" charset="-120"/>
                <a:ea typeface="新細明體" pitchFamily="18" charset="-120"/>
              </a:rPr>
              <a:t>修格連氏症候群</a:t>
            </a:r>
            <a:r>
              <a:rPr kumimoji="1" lang="en-US" altLang="zh-TW">
                <a:solidFill>
                  <a:srgbClr val="002060"/>
                </a:solidFill>
                <a:latin typeface="Verdana" pitchFamily="34" charset="0"/>
                <a:ea typeface="新細明體" pitchFamily="18" charset="-120"/>
              </a:rPr>
              <a:t>)</a:t>
            </a:r>
            <a:endParaRPr kumimoji="1" lang="en-US" altLang="zh-TW">
              <a:solidFill>
                <a:srgbClr val="002060"/>
              </a:solidFill>
              <a:ea typeface="新細明體" pitchFamily="18" charset="-120"/>
            </a:endParaRPr>
          </a:p>
        </p:txBody>
      </p:sp>
      <p:graphicFrame>
        <p:nvGraphicFramePr>
          <p:cNvPr id="43010" name="Object 14"/>
          <p:cNvGraphicFramePr>
            <a:graphicFrameLocks noGrp="1" noChangeAspect="1"/>
          </p:cNvGraphicFramePr>
          <p:nvPr/>
        </p:nvGraphicFramePr>
        <p:xfrm>
          <a:off x="7848600" y="0"/>
          <a:ext cx="1295400" cy="760413"/>
        </p:xfrm>
        <a:graphic>
          <a:graphicData uri="http://schemas.openxmlformats.org/presentationml/2006/ole">
            <p:oleObj spid="_x0000_s43010" name="CorelDRAW" r:id="rId4" imgW="453240" imgH="285480" progId="">
              <p:embed/>
            </p:oleObj>
          </a:graphicData>
        </a:graphic>
      </p:graphicFrame>
      <p:sp>
        <p:nvSpPr>
          <p:cNvPr id="43014"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矩形 1"/>
          <p:cNvSpPr>
            <a:spLocks noChangeArrowheads="1"/>
          </p:cNvSpPr>
          <p:nvPr/>
        </p:nvSpPr>
        <p:spPr bwMode="auto">
          <a:xfrm>
            <a:off x="684213" y="1052513"/>
            <a:ext cx="7632700" cy="3416300"/>
          </a:xfrm>
          <a:prstGeom prst="rect">
            <a:avLst/>
          </a:prstGeom>
          <a:noFill/>
          <a:ln w="9525">
            <a:noFill/>
            <a:miter lim="800000"/>
            <a:headEnd/>
            <a:tailEnd/>
          </a:ln>
        </p:spPr>
        <p:txBody>
          <a:bodyPr>
            <a:spAutoFit/>
          </a:bodyPr>
          <a:lstStyle/>
          <a:p>
            <a:r>
              <a:rPr lang="zh-TW" altLang="en-US" sz="2400">
                <a:solidFill>
                  <a:srgbClr val="FF0000"/>
                </a:solidFill>
                <a:latin typeface="Calibri" pitchFamily="34" charset="0"/>
                <a:ea typeface="新細明體" pitchFamily="18" charset="-120"/>
              </a:rPr>
              <a:t>類固醇藥物 </a:t>
            </a:r>
            <a:r>
              <a:rPr lang="en-US" altLang="zh-TW" sz="2400">
                <a:solidFill>
                  <a:srgbClr val="FF0000"/>
                </a:solidFill>
                <a:latin typeface="Calibri" pitchFamily="34" charset="0"/>
                <a:ea typeface="新細明體" pitchFamily="18" charset="-120"/>
              </a:rPr>
              <a:t>(</a:t>
            </a:r>
            <a:r>
              <a:rPr lang="zh-TW" altLang="en-US" sz="2400">
                <a:solidFill>
                  <a:srgbClr val="FF0000"/>
                </a:solidFill>
                <a:latin typeface="Calibri" pitchFamily="34" charset="0"/>
                <a:ea typeface="新細明體" pitchFamily="18" charset="-120"/>
              </a:rPr>
              <a:t>美國仙丹</a:t>
            </a:r>
            <a:r>
              <a:rPr lang="en-US" altLang="zh-TW" sz="2400">
                <a:solidFill>
                  <a:srgbClr val="FF0000"/>
                </a:solidFill>
                <a:latin typeface="Calibri" pitchFamily="34" charset="0"/>
                <a:ea typeface="新細明體" pitchFamily="18" charset="-120"/>
              </a:rPr>
              <a:t>)</a:t>
            </a:r>
            <a:r>
              <a:rPr lang="zh-TW" altLang="en-US" sz="2400">
                <a:latin typeface="Calibri" pitchFamily="34" charset="0"/>
                <a:ea typeface="新細明體" pitchFamily="18" charset="-120"/>
              </a:rPr>
              <a:t>：壓抑發炎、過敏、免疫反應。</a:t>
            </a:r>
          </a:p>
          <a:p>
            <a:r>
              <a:rPr lang="zh-TW" altLang="en-US" sz="2400">
                <a:solidFill>
                  <a:srgbClr val="FF0000"/>
                </a:solidFill>
                <a:latin typeface="Calibri" pitchFamily="34" charset="0"/>
                <a:ea typeface="新細明體" pitchFamily="18" charset="-120"/>
              </a:rPr>
              <a:t>非類固醇藥物 </a:t>
            </a:r>
            <a:r>
              <a:rPr lang="en-US" altLang="zh-TW" sz="2400">
                <a:solidFill>
                  <a:srgbClr val="FF0000"/>
                </a:solidFill>
                <a:latin typeface="Calibri" pitchFamily="34" charset="0"/>
                <a:ea typeface="新細明體" pitchFamily="18" charset="-120"/>
              </a:rPr>
              <a:t>(NSAID)</a:t>
            </a:r>
            <a:r>
              <a:rPr lang="zh-TW" altLang="en-US" sz="2400">
                <a:solidFill>
                  <a:srgbClr val="FF0000"/>
                </a:solidFill>
                <a:latin typeface="Calibri" pitchFamily="34" charset="0"/>
                <a:ea typeface="新細明體" pitchFamily="18" charset="-120"/>
              </a:rPr>
              <a:t>包括阿斯匹靈、普拿疼</a:t>
            </a:r>
            <a:r>
              <a:rPr lang="zh-TW" altLang="en-US" sz="2400">
                <a:latin typeface="Calibri" pitchFamily="34" charset="0"/>
                <a:ea typeface="新細明體" pitchFamily="18" charset="-120"/>
              </a:rPr>
              <a:t>：環氧合酶</a:t>
            </a:r>
            <a:r>
              <a:rPr lang="en-US" altLang="zh-TW" sz="2400">
                <a:latin typeface="Calibri" pitchFamily="34" charset="0"/>
                <a:ea typeface="新細明體" pitchFamily="18" charset="-120"/>
              </a:rPr>
              <a:t>COX-1</a:t>
            </a:r>
            <a:r>
              <a:rPr lang="zh-TW" altLang="en-US" sz="2400">
                <a:latin typeface="Calibri" pitchFamily="34" charset="0"/>
                <a:ea typeface="新細明體" pitchFamily="18" charset="-120"/>
              </a:rPr>
              <a:t>抑制劑、環氧合酶</a:t>
            </a:r>
            <a:r>
              <a:rPr lang="en-US" altLang="zh-TW" sz="2400">
                <a:latin typeface="Calibri" pitchFamily="34" charset="0"/>
                <a:ea typeface="新細明體" pitchFamily="18" charset="-120"/>
              </a:rPr>
              <a:t>COX-2</a:t>
            </a:r>
            <a:r>
              <a:rPr lang="zh-TW" altLang="en-US" sz="2400">
                <a:latin typeface="Calibri" pitchFamily="34" charset="0"/>
                <a:ea typeface="新細明體" pitchFamily="18" charset="-120"/>
              </a:rPr>
              <a:t>抑制劑：抑制花生四烯酸 </a:t>
            </a:r>
            <a:r>
              <a:rPr lang="en-US" altLang="zh-TW" sz="2400">
                <a:latin typeface="Calibri" pitchFamily="34" charset="0"/>
                <a:ea typeface="新細明體" pitchFamily="18" charset="-120"/>
              </a:rPr>
              <a:t>(AA) </a:t>
            </a:r>
            <a:r>
              <a:rPr lang="zh-TW" altLang="en-US" sz="2400">
                <a:latin typeface="Calibri" pitchFamily="34" charset="0"/>
                <a:ea typeface="新細明體" pitchFamily="18" charset="-120"/>
              </a:rPr>
              <a:t>反應。</a:t>
            </a:r>
            <a:br>
              <a:rPr lang="zh-TW" altLang="en-US" sz="2400">
                <a:latin typeface="Calibri" pitchFamily="34" charset="0"/>
                <a:ea typeface="新細明體" pitchFamily="18" charset="-120"/>
              </a:rPr>
            </a:br>
            <a:endParaRPr lang="en-US" altLang="zh-TW" sz="2400">
              <a:latin typeface="Calibri" pitchFamily="34" charset="0"/>
              <a:ea typeface="新細明體" pitchFamily="18" charset="-120"/>
            </a:endParaRPr>
          </a:p>
          <a:p>
            <a:r>
              <a:rPr lang="en-US" altLang="zh-TW" sz="2400">
                <a:latin typeface="Calibri" pitchFamily="34" charset="0"/>
                <a:ea typeface="新細明體" pitchFamily="18" charset="-120"/>
              </a:rPr>
              <a:t>1. </a:t>
            </a:r>
            <a:r>
              <a:rPr lang="zh-TW" altLang="en-US" sz="2400">
                <a:latin typeface="Calibri" pitchFamily="34" charset="0"/>
                <a:ea typeface="新細明體" pitchFamily="18" charset="-120"/>
              </a:rPr>
              <a:t>抑制</a:t>
            </a:r>
            <a:r>
              <a:rPr lang="en-US" altLang="zh-TW" sz="2400">
                <a:latin typeface="Calibri" pitchFamily="34" charset="0"/>
                <a:ea typeface="新細明體" pitchFamily="18" charset="-120"/>
              </a:rPr>
              <a:t>AA</a:t>
            </a:r>
            <a:r>
              <a:rPr lang="zh-TW" altLang="en-US" sz="2400">
                <a:latin typeface="Calibri" pitchFamily="34" charset="0"/>
                <a:ea typeface="新細明體" pitchFamily="18" charset="-120"/>
              </a:rPr>
              <a:t>轉變成</a:t>
            </a:r>
            <a:r>
              <a:rPr lang="en-US" altLang="zh-TW" sz="2400">
                <a:latin typeface="Calibri" pitchFamily="34" charset="0"/>
                <a:ea typeface="新細明體" pitchFamily="18" charset="-120"/>
              </a:rPr>
              <a:t>PGE2</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AA</a:t>
            </a:r>
            <a:r>
              <a:rPr lang="zh-TW" altLang="en-US" sz="2400">
                <a:latin typeface="Calibri" pitchFamily="34" charset="0"/>
                <a:ea typeface="新細明體" pitchFamily="18" charset="-120"/>
              </a:rPr>
              <a:t>透過環氧合酶 </a:t>
            </a:r>
            <a:r>
              <a:rPr lang="en-US" altLang="zh-TW" sz="2400">
                <a:latin typeface="Calibri" pitchFamily="34" charset="0"/>
                <a:ea typeface="新細明體" pitchFamily="18" charset="-120"/>
              </a:rPr>
              <a:t>(COX) </a:t>
            </a:r>
            <a:r>
              <a:rPr lang="zh-TW" altLang="en-US" sz="2400">
                <a:latin typeface="Calibri" pitchFamily="34" charset="0"/>
                <a:ea typeface="新細明體" pitchFamily="18" charset="-120"/>
              </a:rPr>
              <a:t>轉成前列腺素</a:t>
            </a:r>
            <a:r>
              <a:rPr lang="en-US" altLang="zh-TW" sz="2400">
                <a:latin typeface="Calibri" pitchFamily="34" charset="0"/>
                <a:ea typeface="新細明體" pitchFamily="18" charset="-120"/>
              </a:rPr>
              <a:t>2</a:t>
            </a:r>
            <a:r>
              <a:rPr lang="zh-TW" altLang="en-US" sz="2400">
                <a:latin typeface="Calibri" pitchFamily="34" charset="0"/>
                <a:ea typeface="新細明體" pitchFamily="18" charset="-120"/>
              </a:rPr>
              <a:t>。</a:t>
            </a:r>
            <a:br>
              <a:rPr lang="zh-TW" altLang="en-US" sz="2400">
                <a:latin typeface="Calibri" pitchFamily="34" charset="0"/>
                <a:ea typeface="新細明體" pitchFamily="18" charset="-120"/>
              </a:rPr>
            </a:br>
            <a:r>
              <a:rPr lang="en-US" altLang="zh-TW" sz="2400">
                <a:latin typeface="Calibri" pitchFamily="34" charset="0"/>
                <a:ea typeface="新細明體" pitchFamily="18" charset="-120"/>
              </a:rPr>
              <a:t>2. </a:t>
            </a:r>
            <a:r>
              <a:rPr lang="zh-TW" altLang="en-US" sz="2400">
                <a:latin typeface="Calibri" pitchFamily="34" charset="0"/>
                <a:ea typeface="新細明體" pitchFamily="18" charset="-120"/>
              </a:rPr>
              <a:t>抑制</a:t>
            </a:r>
            <a:r>
              <a:rPr lang="en-US" altLang="zh-TW" sz="2400">
                <a:latin typeface="Calibri" pitchFamily="34" charset="0"/>
                <a:ea typeface="新細明體" pitchFamily="18" charset="-120"/>
              </a:rPr>
              <a:t>AA</a:t>
            </a:r>
            <a:r>
              <a:rPr lang="zh-TW" altLang="en-US" sz="2400">
                <a:latin typeface="Calibri" pitchFamily="34" charset="0"/>
                <a:ea typeface="新細明體" pitchFamily="18" charset="-120"/>
              </a:rPr>
              <a:t>轉變成白三烯素：</a:t>
            </a:r>
            <a:r>
              <a:rPr lang="en-US" altLang="zh-TW" sz="2400">
                <a:latin typeface="Calibri" pitchFamily="34" charset="0"/>
                <a:ea typeface="新細明體" pitchFamily="18" charset="-120"/>
              </a:rPr>
              <a:t>AA</a:t>
            </a:r>
            <a:r>
              <a:rPr lang="zh-TW" altLang="en-US" sz="2400">
                <a:latin typeface="Calibri" pitchFamily="34" charset="0"/>
                <a:ea typeface="新細明體" pitchFamily="18" charset="-120"/>
              </a:rPr>
              <a:t>透過</a:t>
            </a:r>
            <a:r>
              <a:rPr lang="en-US" altLang="zh-TW" sz="2400">
                <a:latin typeface="Calibri" pitchFamily="34" charset="0"/>
                <a:ea typeface="新細明體" pitchFamily="18" charset="-120"/>
              </a:rPr>
              <a:t>LOX</a:t>
            </a:r>
            <a:r>
              <a:rPr lang="zh-TW" altLang="en-US" sz="2400">
                <a:latin typeface="Calibri" pitchFamily="34" charset="0"/>
                <a:ea typeface="新細明體" pitchFamily="18" charset="-120"/>
              </a:rPr>
              <a:t>轉成白三烯素 </a:t>
            </a:r>
            <a:r>
              <a:rPr lang="en-US" altLang="zh-TW" sz="2400">
                <a:latin typeface="Calibri" pitchFamily="34" charset="0"/>
                <a:ea typeface="新細明體" pitchFamily="18" charset="-120"/>
              </a:rPr>
              <a:t>(</a:t>
            </a:r>
            <a:r>
              <a:rPr lang="zh-TW" altLang="en-US" sz="2400">
                <a:latin typeface="Calibri" pitchFamily="34" charset="0"/>
                <a:ea typeface="新細明體" pitchFamily="18" charset="-120"/>
              </a:rPr>
              <a:t>發炎物質</a:t>
            </a:r>
            <a:r>
              <a:rPr lang="en-US" altLang="zh-TW" sz="2400">
                <a:latin typeface="Calibri" pitchFamily="34" charset="0"/>
                <a:ea typeface="新細明體" pitchFamily="18" charset="-120"/>
              </a:rPr>
              <a:t>)</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NSAID</a:t>
            </a:r>
            <a:r>
              <a:rPr lang="zh-TW" altLang="en-US" sz="2400">
                <a:latin typeface="Calibri" pitchFamily="34" charset="0"/>
                <a:ea typeface="新細明體" pitchFamily="18" charset="-120"/>
              </a:rPr>
              <a:t>會抑制</a:t>
            </a:r>
            <a:r>
              <a:rPr lang="en-US" altLang="zh-TW" sz="2400">
                <a:latin typeface="Calibri" pitchFamily="34" charset="0"/>
                <a:ea typeface="新細明體" pitchFamily="18" charset="-120"/>
              </a:rPr>
              <a:t>LOX</a:t>
            </a:r>
            <a:r>
              <a:rPr lang="zh-TW" altLang="en-US" sz="2400">
                <a:latin typeface="Calibri" pitchFamily="34" charset="0"/>
                <a:ea typeface="新細明體" pitchFamily="18" charset="-120"/>
              </a:rPr>
              <a:t>。</a:t>
            </a:r>
          </a:p>
        </p:txBody>
      </p:sp>
      <p:sp>
        <p:nvSpPr>
          <p:cNvPr id="44036" name="矩形 2"/>
          <p:cNvSpPr>
            <a:spLocks noChangeArrowheads="1"/>
          </p:cNvSpPr>
          <p:nvPr/>
        </p:nvSpPr>
        <p:spPr bwMode="auto">
          <a:xfrm>
            <a:off x="2555875" y="333375"/>
            <a:ext cx="4287838"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西藥消炎藥如何消炎？</a:t>
            </a:r>
          </a:p>
        </p:txBody>
      </p:sp>
      <p:pic>
        <p:nvPicPr>
          <p:cNvPr id="44037" name="Picture 4" descr="c:\users\fai\appdata\roaming\360se6\USERDA~1\Temp\908090~1.JPG"/>
          <p:cNvPicPr>
            <a:picLocks noChangeAspect="1" noChangeArrowheads="1"/>
          </p:cNvPicPr>
          <p:nvPr/>
        </p:nvPicPr>
        <p:blipFill>
          <a:blip r:embed="rId3"/>
          <a:srcRect/>
          <a:stretch>
            <a:fillRect/>
          </a:stretch>
        </p:blipFill>
        <p:spPr bwMode="auto">
          <a:xfrm>
            <a:off x="6138863" y="4652963"/>
            <a:ext cx="2659062" cy="1931987"/>
          </a:xfrm>
          <a:prstGeom prst="rect">
            <a:avLst/>
          </a:prstGeom>
          <a:noFill/>
          <a:ln w="9525">
            <a:noFill/>
            <a:miter lim="800000"/>
            <a:headEnd/>
            <a:tailEnd/>
          </a:ln>
        </p:spPr>
      </p:pic>
      <p:pic>
        <p:nvPicPr>
          <p:cNvPr id="44038" name="Picture 6" descr="c:\users\fai\appdata\roaming\360se6\USERDA~1\Temp\128442~2.JPG"/>
          <p:cNvPicPr>
            <a:picLocks noChangeAspect="1" noChangeArrowheads="1"/>
          </p:cNvPicPr>
          <p:nvPr/>
        </p:nvPicPr>
        <p:blipFill>
          <a:blip r:embed="rId4"/>
          <a:srcRect/>
          <a:stretch>
            <a:fillRect/>
          </a:stretch>
        </p:blipFill>
        <p:spPr bwMode="auto">
          <a:xfrm>
            <a:off x="4067175" y="5013325"/>
            <a:ext cx="1524000" cy="1524000"/>
          </a:xfrm>
          <a:prstGeom prst="rect">
            <a:avLst/>
          </a:prstGeom>
          <a:noFill/>
          <a:ln w="9525">
            <a:noFill/>
            <a:miter lim="800000"/>
            <a:headEnd/>
            <a:tailEnd/>
          </a:ln>
        </p:spPr>
      </p:pic>
      <p:graphicFrame>
        <p:nvGraphicFramePr>
          <p:cNvPr id="44034" name="Object 14"/>
          <p:cNvGraphicFramePr>
            <a:graphicFrameLocks noGrp="1" noChangeAspect="1"/>
          </p:cNvGraphicFramePr>
          <p:nvPr/>
        </p:nvGraphicFramePr>
        <p:xfrm>
          <a:off x="7848600" y="0"/>
          <a:ext cx="1295400" cy="760413"/>
        </p:xfrm>
        <a:graphic>
          <a:graphicData uri="http://schemas.openxmlformats.org/presentationml/2006/ole">
            <p:oleObj spid="_x0000_s44034" name="CorelDRAW" r:id="rId5" imgW="453240" imgH="285480" progId="">
              <p:embed/>
            </p:oleObj>
          </a:graphicData>
        </a:graphic>
      </p:graphicFrame>
      <p:sp>
        <p:nvSpPr>
          <p:cNvPr id="44039"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矩形 1"/>
          <p:cNvSpPr>
            <a:spLocks noChangeArrowheads="1"/>
          </p:cNvSpPr>
          <p:nvPr/>
        </p:nvSpPr>
        <p:spPr bwMode="auto">
          <a:xfrm>
            <a:off x="971550" y="1484313"/>
            <a:ext cx="7056438" cy="3940175"/>
          </a:xfrm>
          <a:prstGeom prst="rect">
            <a:avLst/>
          </a:prstGeom>
          <a:noFill/>
          <a:ln w="9525">
            <a:noFill/>
            <a:miter lim="800000"/>
            <a:headEnd/>
            <a:tailEnd/>
          </a:ln>
        </p:spPr>
        <p:txBody>
          <a:bodyPr>
            <a:spAutoFit/>
          </a:bodyPr>
          <a:lstStyle/>
          <a:p>
            <a:r>
              <a:rPr lang="en-US" altLang="zh-TW" sz="2400">
                <a:solidFill>
                  <a:srgbClr val="C00000"/>
                </a:solidFill>
                <a:latin typeface="萬用粗標準宋體"/>
                <a:ea typeface="萬用粗標準宋體"/>
                <a:cs typeface="萬用粗標準宋體"/>
              </a:rPr>
              <a:t>COX</a:t>
            </a:r>
            <a:r>
              <a:rPr lang="zh-TW" altLang="en-US" sz="2200">
                <a:latin typeface="Calibri" pitchFamily="34" charset="0"/>
                <a:ea typeface="新細明體" pitchFamily="18" charset="-120"/>
              </a:rPr>
              <a:t>是一種酶，負責把體內花生四烯酸</a:t>
            </a:r>
            <a:r>
              <a:rPr lang="en-US" altLang="zh-TW" sz="2200">
                <a:latin typeface="Calibri" pitchFamily="34" charset="0"/>
                <a:ea typeface="新細明體" pitchFamily="18" charset="-120"/>
              </a:rPr>
              <a:t>(AA)</a:t>
            </a:r>
            <a:r>
              <a:rPr lang="zh-TW" altLang="en-US" sz="2200">
                <a:latin typeface="Calibri" pitchFamily="34" charset="0"/>
                <a:ea typeface="新細明體" pitchFamily="18" charset="-120"/>
              </a:rPr>
              <a:t>轉變成第二系列的前列腺素。當身體組織受到某種刺激如外傷、感染等會活化環氧合酶，使花生四烯酸大量轉變為</a:t>
            </a:r>
            <a:r>
              <a:rPr lang="en-US" altLang="zh-TW" sz="2200">
                <a:latin typeface="Calibri" pitchFamily="34" charset="0"/>
                <a:ea typeface="新細明體" pitchFamily="18" charset="-120"/>
              </a:rPr>
              <a:t>PGE2</a:t>
            </a:r>
            <a:r>
              <a:rPr lang="zh-TW" altLang="en-US" sz="2200">
                <a:latin typeface="Calibri" pitchFamily="34" charset="0"/>
                <a:ea typeface="新細明體" pitchFamily="18" charset="-120"/>
              </a:rPr>
              <a:t>、 </a:t>
            </a:r>
            <a:r>
              <a:rPr lang="en-US" altLang="zh-TW" sz="2200">
                <a:latin typeface="Calibri" pitchFamily="34" charset="0"/>
                <a:ea typeface="新細明體" pitchFamily="18" charset="-120"/>
              </a:rPr>
              <a:t>PGF2 </a:t>
            </a:r>
            <a:r>
              <a:rPr lang="zh-TW" altLang="en-US" sz="2200">
                <a:latin typeface="Calibri" pitchFamily="34" charset="0"/>
                <a:ea typeface="新細明體" pitchFamily="18" charset="-120"/>
              </a:rPr>
              <a:t>及血栓素等前列腺素。常在發炎部位，發現有大量</a:t>
            </a:r>
            <a:r>
              <a:rPr lang="en-US" altLang="zh-TW" sz="2200">
                <a:latin typeface="Calibri" pitchFamily="34" charset="0"/>
                <a:ea typeface="新細明體" pitchFamily="18" charset="-120"/>
              </a:rPr>
              <a:t>COX-2</a:t>
            </a:r>
            <a:r>
              <a:rPr lang="zh-TW" altLang="en-US" sz="2200">
                <a:latin typeface="Calibri" pitchFamily="34" charset="0"/>
                <a:ea typeface="新細明體" pitchFamily="18" charset="-120"/>
              </a:rPr>
              <a:t>存在。在藥理學上，抑制</a:t>
            </a:r>
            <a:r>
              <a:rPr lang="en-US" altLang="zh-TW" sz="2200">
                <a:latin typeface="Calibri" pitchFamily="34" charset="0"/>
                <a:ea typeface="新細明體" pitchFamily="18" charset="-120"/>
              </a:rPr>
              <a:t>COX</a:t>
            </a:r>
            <a:r>
              <a:rPr lang="zh-TW" altLang="en-US" sz="2200">
                <a:latin typeface="Calibri" pitchFamily="34" charset="0"/>
                <a:ea typeface="新細明體" pitchFamily="18" charset="-120"/>
              </a:rPr>
              <a:t>可以減輕炎症的疼痛症狀 ，這就是非類固醇消炎藥的藥理機制。</a:t>
            </a:r>
            <a:endParaRPr lang="en-US" altLang="zh-TW" sz="2200">
              <a:latin typeface="Calibri" pitchFamily="34" charset="0"/>
              <a:ea typeface="新細明體" pitchFamily="18" charset="-120"/>
            </a:endParaRPr>
          </a:p>
          <a:p>
            <a:endParaRPr lang="en-US" altLang="zh-TW" sz="2000">
              <a:latin typeface="Calibri" pitchFamily="34" charset="0"/>
              <a:ea typeface="新細明體" pitchFamily="18" charset="-120"/>
            </a:endParaRPr>
          </a:p>
          <a:p>
            <a:r>
              <a:rPr lang="en-US" altLang="zh-TW" sz="2400">
                <a:solidFill>
                  <a:srgbClr val="006600"/>
                </a:solidFill>
                <a:latin typeface="Calibri" pitchFamily="34" charset="0"/>
                <a:ea typeface="新細明體" pitchFamily="18" charset="-120"/>
              </a:rPr>
              <a:t>COX-1</a:t>
            </a:r>
            <a:r>
              <a:rPr lang="zh-TW" altLang="en-US" sz="2400">
                <a:solidFill>
                  <a:srgbClr val="006600"/>
                </a:solidFill>
                <a:latin typeface="Calibri" pitchFamily="34" charset="0"/>
                <a:ea typeface="新細明體" pitchFamily="18" charset="-120"/>
              </a:rPr>
              <a:t>在大部分組織都有存在，負責消化道黏膜保護、腎臟微血管功能、血小板凝結；</a:t>
            </a:r>
            <a:endParaRPr lang="en-US" altLang="zh-TW" sz="2400">
              <a:solidFill>
                <a:srgbClr val="006600"/>
              </a:solidFill>
              <a:latin typeface="Calibri" pitchFamily="34" charset="0"/>
              <a:ea typeface="新細明體" pitchFamily="18" charset="-120"/>
            </a:endParaRPr>
          </a:p>
          <a:p>
            <a:endParaRPr lang="en-US" altLang="zh-TW" sz="2400">
              <a:solidFill>
                <a:srgbClr val="006600"/>
              </a:solidFill>
              <a:latin typeface="Calibri" pitchFamily="34" charset="0"/>
              <a:ea typeface="新細明體" pitchFamily="18" charset="-120"/>
            </a:endParaRPr>
          </a:p>
          <a:p>
            <a:r>
              <a:rPr lang="en-US" altLang="zh-TW" sz="2400">
                <a:solidFill>
                  <a:srgbClr val="FF0000"/>
                </a:solidFill>
                <a:latin typeface="Calibri" pitchFamily="34" charset="0"/>
                <a:ea typeface="新細明體" pitchFamily="18" charset="-120"/>
              </a:rPr>
              <a:t>COX-2           PGE2          </a:t>
            </a:r>
            <a:r>
              <a:rPr lang="zh-TW" altLang="en-US" sz="2400">
                <a:solidFill>
                  <a:srgbClr val="FF0000"/>
                </a:solidFill>
                <a:latin typeface="Calibri" pitchFamily="34" charset="0"/>
                <a:ea typeface="新細明體" pitchFamily="18" charset="-120"/>
              </a:rPr>
              <a:t>負責發炎反應。</a:t>
            </a:r>
          </a:p>
        </p:txBody>
      </p:sp>
      <p:sp>
        <p:nvSpPr>
          <p:cNvPr id="45060" name="矩形 2"/>
          <p:cNvSpPr>
            <a:spLocks noChangeArrowheads="1"/>
          </p:cNvSpPr>
          <p:nvPr/>
        </p:nvSpPr>
        <p:spPr bwMode="auto">
          <a:xfrm>
            <a:off x="1403350" y="476250"/>
            <a:ext cx="5905500" cy="954088"/>
          </a:xfrm>
          <a:prstGeom prst="rect">
            <a:avLst/>
          </a:prstGeom>
          <a:noFill/>
          <a:ln w="9525">
            <a:noFill/>
            <a:miter lim="800000"/>
            <a:headEnd/>
            <a:tailEnd/>
          </a:ln>
        </p:spPr>
        <p:txBody>
          <a:bodyPr>
            <a:spAutoFit/>
          </a:bodyPr>
          <a:lstStyle/>
          <a:p>
            <a:r>
              <a:rPr lang="zh-TW" altLang="en-US" sz="2800">
                <a:solidFill>
                  <a:srgbClr val="C00000"/>
                </a:solidFill>
                <a:latin typeface="萬用粗標準宋體"/>
                <a:ea typeface="萬用粗標準宋體"/>
                <a:cs typeface="萬用粗標準宋體"/>
              </a:rPr>
              <a:t>環氧合酶 </a:t>
            </a:r>
            <a:r>
              <a:rPr lang="en-US" altLang="zh-TW" sz="2800">
                <a:solidFill>
                  <a:srgbClr val="C00000"/>
                </a:solidFill>
                <a:latin typeface="萬用粗標準宋體"/>
                <a:ea typeface="萬用粗標準宋體"/>
                <a:cs typeface="萬用粗標準宋體"/>
              </a:rPr>
              <a:t>(Cyclooxygenase</a:t>
            </a:r>
            <a:r>
              <a:rPr lang="zh-TW" altLang="en-US" sz="2800">
                <a:solidFill>
                  <a:srgbClr val="C00000"/>
                </a:solidFill>
                <a:latin typeface="萬用粗標準宋體"/>
                <a:ea typeface="萬用粗標準宋體"/>
                <a:cs typeface="萬用粗標準宋體"/>
              </a:rPr>
              <a:t>，簡稱</a:t>
            </a:r>
            <a:r>
              <a:rPr lang="en-US" altLang="zh-TW" sz="2800">
                <a:solidFill>
                  <a:srgbClr val="C00000"/>
                </a:solidFill>
                <a:latin typeface="萬用粗標準宋體"/>
                <a:ea typeface="萬用粗標準宋體"/>
                <a:cs typeface="萬用粗標準宋體"/>
              </a:rPr>
              <a:t>COX)</a:t>
            </a:r>
            <a:r>
              <a:rPr lang="zh-TW" altLang="en-US" sz="2800">
                <a:solidFill>
                  <a:srgbClr val="C00000"/>
                </a:solidFill>
                <a:latin typeface="萬用粗標準宋體"/>
                <a:ea typeface="萬用粗標準宋體"/>
                <a:cs typeface="萬用粗標準宋體"/>
              </a:rPr>
              <a:t>，可分成兩種</a:t>
            </a:r>
            <a:r>
              <a:rPr lang="en-US" altLang="zh-TW" sz="2800">
                <a:solidFill>
                  <a:srgbClr val="006600"/>
                </a:solidFill>
                <a:latin typeface="萬用粗標準宋體"/>
                <a:ea typeface="萬用粗標準宋體"/>
                <a:cs typeface="萬用粗標準宋體"/>
              </a:rPr>
              <a:t>COX-1</a:t>
            </a:r>
            <a:r>
              <a:rPr lang="zh-TW" altLang="en-US" sz="2800">
                <a:solidFill>
                  <a:srgbClr val="C00000"/>
                </a:solidFill>
                <a:latin typeface="萬用粗標準宋體"/>
                <a:ea typeface="萬用粗標準宋體"/>
                <a:cs typeface="萬用粗標準宋體"/>
              </a:rPr>
              <a:t>、</a:t>
            </a:r>
            <a:r>
              <a:rPr lang="en-US" altLang="zh-TW" sz="2800">
                <a:solidFill>
                  <a:srgbClr val="C00000"/>
                </a:solidFill>
                <a:latin typeface="萬用粗標準宋體"/>
                <a:ea typeface="萬用粗標準宋體"/>
                <a:cs typeface="萬用粗標準宋體"/>
              </a:rPr>
              <a:t>COX-2</a:t>
            </a:r>
            <a:r>
              <a:rPr lang="zh-TW" altLang="en-US" sz="2800">
                <a:solidFill>
                  <a:srgbClr val="C00000"/>
                </a:solidFill>
                <a:latin typeface="萬用粗標準宋體"/>
                <a:ea typeface="萬用粗標準宋體"/>
                <a:cs typeface="萬用粗標準宋體"/>
              </a:rPr>
              <a:t>。</a:t>
            </a:r>
          </a:p>
        </p:txBody>
      </p:sp>
      <p:cxnSp>
        <p:nvCxnSpPr>
          <p:cNvPr id="7" name="直線單箭頭接點 6"/>
          <p:cNvCxnSpPr/>
          <p:nvPr/>
        </p:nvCxnSpPr>
        <p:spPr>
          <a:xfrm>
            <a:off x="1835150" y="5157788"/>
            <a:ext cx="5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3276600" y="5157788"/>
            <a:ext cx="574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063" name="AutoShape 4" descr="c:\users\fai\appdata\roaming\360se6\User Data\Temp\th?id=H.4893691220919097&amp;pid=15.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latin typeface="Calibri" pitchFamily="34" charset="0"/>
              <a:ea typeface="新細明體" pitchFamily="18" charset="-120"/>
            </a:endParaRPr>
          </a:p>
        </p:txBody>
      </p:sp>
      <p:sp>
        <p:nvSpPr>
          <p:cNvPr id="45064" name="AutoShape 6" descr="c:\users\fai\appdata\roaming\360se6\User Data\Temp\th?id=H.4893691220919097&amp;pid=15.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latin typeface="Calibri" pitchFamily="34" charset="0"/>
              <a:ea typeface="新細明體" pitchFamily="18" charset="-120"/>
            </a:endParaRPr>
          </a:p>
        </p:txBody>
      </p:sp>
      <p:pic>
        <p:nvPicPr>
          <p:cNvPr id="45065" name="Picture 8" descr="c:\users\fai\appdata\roaming\360se6\USERDA~1\Temp\128442~1.JPG"/>
          <p:cNvPicPr>
            <a:picLocks noChangeAspect="1" noChangeArrowheads="1"/>
          </p:cNvPicPr>
          <p:nvPr/>
        </p:nvPicPr>
        <p:blipFill>
          <a:blip r:embed="rId3"/>
          <a:srcRect/>
          <a:stretch>
            <a:fillRect/>
          </a:stretch>
        </p:blipFill>
        <p:spPr bwMode="auto">
          <a:xfrm>
            <a:off x="6875463" y="4652963"/>
            <a:ext cx="1944687" cy="1944687"/>
          </a:xfrm>
          <a:prstGeom prst="rect">
            <a:avLst/>
          </a:prstGeom>
          <a:noFill/>
          <a:ln w="9525">
            <a:noFill/>
            <a:miter lim="800000"/>
            <a:headEnd/>
            <a:tailEnd/>
          </a:ln>
        </p:spPr>
      </p:pic>
      <p:graphicFrame>
        <p:nvGraphicFramePr>
          <p:cNvPr id="45058" name="Object 14"/>
          <p:cNvGraphicFramePr>
            <a:graphicFrameLocks noGrp="1" noChangeAspect="1"/>
          </p:cNvGraphicFramePr>
          <p:nvPr/>
        </p:nvGraphicFramePr>
        <p:xfrm>
          <a:off x="7848600" y="0"/>
          <a:ext cx="1295400" cy="760413"/>
        </p:xfrm>
        <a:graphic>
          <a:graphicData uri="http://schemas.openxmlformats.org/presentationml/2006/ole">
            <p:oleObj spid="_x0000_s45058" name="CorelDRAW" r:id="rId4" imgW="453240" imgH="285480" progId="">
              <p:embed/>
            </p:oleObj>
          </a:graphicData>
        </a:graphic>
      </p:graphicFrame>
      <p:sp>
        <p:nvSpPr>
          <p:cNvPr id="45066" name="矩形 10"/>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矩形 1"/>
          <p:cNvSpPr>
            <a:spLocks noChangeArrowheads="1"/>
          </p:cNvSpPr>
          <p:nvPr/>
        </p:nvSpPr>
        <p:spPr bwMode="auto">
          <a:xfrm>
            <a:off x="684213" y="836613"/>
            <a:ext cx="7272337" cy="3540125"/>
          </a:xfrm>
          <a:prstGeom prst="rect">
            <a:avLst/>
          </a:prstGeom>
          <a:noFill/>
          <a:ln w="9525">
            <a:noFill/>
            <a:miter lim="800000"/>
            <a:headEnd/>
            <a:tailEnd/>
          </a:ln>
        </p:spPr>
        <p:txBody>
          <a:bodyPr>
            <a:spAutoFit/>
          </a:bodyPr>
          <a:lstStyle/>
          <a:p>
            <a:r>
              <a:rPr lang="zh-TW" altLang="en-US" sz="2800">
                <a:solidFill>
                  <a:srgbClr val="C00000"/>
                </a:solidFill>
                <a:latin typeface="萬用粗標準宋體"/>
                <a:ea typeface="萬用粗標準宋體"/>
                <a:cs typeface="萬用粗標準宋體"/>
              </a:rPr>
              <a:t>類固醇消炎藥的副作用：</a:t>
            </a:r>
          </a:p>
          <a:p>
            <a:r>
              <a:rPr lang="zh-TW" altLang="en-US" sz="2400">
                <a:latin typeface="Calibri" pitchFamily="34" charset="0"/>
                <a:ea typeface="新細明體" pitchFamily="18" charset="-120"/>
              </a:rPr>
              <a:t>血壓上升、飢餓、水腫、易感染、易感冒、情緒搖擺、腸胃不適、青春痘、月經不規則、</a:t>
            </a:r>
            <a:r>
              <a:rPr lang="en-US" altLang="zh-TW" sz="2400">
                <a:latin typeface="Calibri" pitchFamily="34" charset="0"/>
                <a:ea typeface="新細明體" pitchFamily="18" charset="-120"/>
              </a:rPr>
              <a:t>Cushing's syndrome (</a:t>
            </a:r>
            <a:r>
              <a:rPr lang="zh-TW" altLang="en-US" sz="2400">
                <a:latin typeface="Calibri" pitchFamily="34" charset="0"/>
                <a:ea typeface="新細明體" pitchFamily="18" charset="-120"/>
              </a:rPr>
              <a:t>月亮臉、水牛肩、青蛙肚等</a:t>
            </a:r>
            <a:r>
              <a:rPr lang="en-US" altLang="zh-TW" sz="2400">
                <a:latin typeface="Calibri" pitchFamily="34" charset="0"/>
                <a:ea typeface="新細明體" pitchFamily="18" charset="-120"/>
              </a:rPr>
              <a:t>)</a:t>
            </a:r>
            <a:r>
              <a:rPr lang="zh-TW" altLang="en-US" sz="2400">
                <a:latin typeface="Calibri" pitchFamily="34" charset="0"/>
                <a:ea typeface="新細明體" pitchFamily="18" charset="-120"/>
              </a:rPr>
              <a:t>、易餓等。</a:t>
            </a:r>
            <a:endParaRPr lang="en-US" altLang="zh-TW" sz="2400">
              <a:latin typeface="Calibri" pitchFamily="34" charset="0"/>
              <a:ea typeface="新細明體" pitchFamily="18" charset="-120"/>
            </a:endParaRPr>
          </a:p>
          <a:p>
            <a:endParaRPr lang="zh-TW" altLang="en-US" sz="2400">
              <a:latin typeface="Calibri" pitchFamily="34" charset="0"/>
              <a:ea typeface="新細明體" pitchFamily="18" charset="-120"/>
            </a:endParaRPr>
          </a:p>
          <a:p>
            <a:r>
              <a:rPr lang="zh-TW" altLang="en-US" sz="2800">
                <a:solidFill>
                  <a:srgbClr val="C00000"/>
                </a:solidFill>
                <a:latin typeface="萬用粗標準宋體"/>
                <a:ea typeface="萬用粗標準宋體"/>
                <a:cs typeface="萬用粗標準宋體"/>
              </a:rPr>
              <a:t>非類固醇消炎藥的副作用：</a:t>
            </a:r>
          </a:p>
          <a:p>
            <a:r>
              <a:rPr lang="zh-TW" altLang="en-US" sz="2400">
                <a:latin typeface="Calibri" pitchFamily="34" charset="0"/>
                <a:ea typeface="新細明體" pitchFamily="18" charset="-120"/>
              </a:rPr>
              <a:t>腸胃不適如消化不良、潰瘍、出血、腎功能不全、肝功能異常、頭暈頭痛、嗜睡等。另外，要特別注意過敏，如氣喘、皮疹、蕁麻疹等。</a:t>
            </a:r>
            <a:endParaRPr lang="en-US" altLang="zh-TW" sz="2400">
              <a:latin typeface="Calibri" pitchFamily="34" charset="0"/>
              <a:ea typeface="新細明體" pitchFamily="18" charset="-120"/>
            </a:endParaRPr>
          </a:p>
        </p:txBody>
      </p:sp>
      <p:graphicFrame>
        <p:nvGraphicFramePr>
          <p:cNvPr id="46082" name="Object 14"/>
          <p:cNvGraphicFramePr>
            <a:graphicFrameLocks noGrp="1" noChangeAspect="1"/>
          </p:cNvGraphicFramePr>
          <p:nvPr/>
        </p:nvGraphicFramePr>
        <p:xfrm>
          <a:off x="7848600" y="0"/>
          <a:ext cx="1295400" cy="760413"/>
        </p:xfrm>
        <a:graphic>
          <a:graphicData uri="http://schemas.openxmlformats.org/presentationml/2006/ole">
            <p:oleObj spid="_x0000_s46082" name="CorelDRAW" r:id="rId3" imgW="453240" imgH="285480" progId="">
              <p:embed/>
            </p:oleObj>
          </a:graphicData>
        </a:graphic>
      </p:graphicFrame>
      <p:sp>
        <p:nvSpPr>
          <p:cNvPr id="46084"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250825" y="908050"/>
            <a:ext cx="8462963" cy="3170238"/>
          </a:xfrm>
          <a:prstGeom prst="rect">
            <a:avLst/>
          </a:prstGeom>
          <a:noFill/>
          <a:ln w="9525">
            <a:noFill/>
            <a:miter lim="800000"/>
            <a:headEnd/>
            <a:tailEnd/>
          </a:ln>
        </p:spPr>
        <p:txBody>
          <a:bodyPr wrap="none" anchor="ctr">
            <a:spAutoFit/>
          </a:bodyPr>
          <a:lstStyle/>
          <a:p>
            <a:r>
              <a:rPr kumimoji="1" lang="zh-TW" altLang="en-US" sz="2000" b="1">
                <a:solidFill>
                  <a:srgbClr val="C00000"/>
                </a:solidFill>
                <a:latin typeface="新細明體" pitchFamily="18" charset="-120"/>
                <a:ea typeface="新細明體" pitchFamily="18" charset="-120"/>
              </a:rPr>
              <a:t>抗風濕藥</a:t>
            </a:r>
            <a:r>
              <a:rPr kumimoji="1" lang="en-US" altLang="zh-TW" sz="2000" b="1">
                <a:solidFill>
                  <a:srgbClr val="C00000"/>
                </a:solidFill>
                <a:latin typeface="Verdana" pitchFamily="34" charset="0"/>
                <a:ea typeface="新細明體" pitchFamily="18" charset="-120"/>
              </a:rPr>
              <a:t>(DMARDs)</a:t>
            </a:r>
            <a:r>
              <a:rPr kumimoji="1" lang="en-US" altLang="zh-TW" sz="2000" b="1">
                <a:solidFill>
                  <a:srgbClr val="C00000"/>
                </a:solidFill>
                <a:ea typeface="新細明體" pitchFamily="18" charset="-120"/>
              </a:rPr>
              <a:t> </a:t>
            </a:r>
            <a:r>
              <a:rPr kumimoji="1" lang="zh-TW" altLang="en-US" sz="2000" b="1">
                <a:solidFill>
                  <a:srgbClr val="C00000"/>
                </a:solidFill>
                <a:latin typeface="新細明體" pitchFamily="18" charset="-120"/>
                <a:ea typeface="新細明體" pitchFamily="18" charset="-120"/>
              </a:rPr>
              <a:t>：</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能紓緩脹大的關節，改善和減慢病情進展，阻止關節組織進一步受損壞。</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病人可單一或同時多種服用，多與止痛藥一起服用，大約</a:t>
            </a:r>
            <a:r>
              <a:rPr kumimoji="1" lang="en-US" altLang="zh-TW" sz="2000">
                <a:solidFill>
                  <a:srgbClr val="121110"/>
                </a:solidFill>
                <a:latin typeface="Verdana" pitchFamily="34" charset="0"/>
                <a:ea typeface="新細明體" pitchFamily="18" charset="-120"/>
              </a:rPr>
              <a:t>6</a:t>
            </a:r>
            <a:r>
              <a:rPr kumimoji="1" lang="zh-TW" altLang="en-US" sz="2000">
                <a:solidFill>
                  <a:srgbClr val="121110"/>
                </a:solidFill>
                <a:latin typeface="新細明體" pitchFamily="18" charset="-120"/>
                <a:ea typeface="新細明體" pitchFamily="18" charset="-120"/>
              </a:rPr>
              <a:t>至</a:t>
            </a:r>
            <a:r>
              <a:rPr kumimoji="1" lang="en-US" altLang="zh-TW" sz="2000">
                <a:solidFill>
                  <a:srgbClr val="121110"/>
                </a:solidFill>
                <a:latin typeface="Verdana" pitchFamily="34" charset="0"/>
                <a:ea typeface="新細明體" pitchFamily="18" charset="-120"/>
              </a:rPr>
              <a:t>8</a:t>
            </a:r>
            <a:r>
              <a:rPr kumimoji="1" lang="zh-TW" altLang="en-US" sz="2000">
                <a:solidFill>
                  <a:srgbClr val="121110"/>
                </a:solidFill>
                <a:latin typeface="新細明體" pitchFamily="18" charset="-120"/>
                <a:ea typeface="新細明體" pitchFamily="18" charset="-120"/>
              </a:rPr>
              <a:t>周內見效。</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常用的包括柳氮磺呲啶</a:t>
            </a:r>
            <a:r>
              <a:rPr kumimoji="1" lang="en-US" altLang="zh-TW" sz="2000">
                <a:solidFill>
                  <a:srgbClr val="121110"/>
                </a:solidFill>
                <a:latin typeface="Verdana" pitchFamily="34" charset="0"/>
                <a:ea typeface="新細明體" pitchFamily="18" charset="-120"/>
              </a:rPr>
              <a:t>(Sulfasalazine)</a:t>
            </a:r>
            <a:r>
              <a:rPr kumimoji="1" lang="zh-TW" altLang="en-US" sz="2000">
                <a:solidFill>
                  <a:srgbClr val="121110"/>
                </a:solidFill>
                <a:latin typeface="新細明體" pitchFamily="18" charset="-120"/>
                <a:ea typeface="新細明體" pitchFamily="18" charset="-120"/>
              </a:rPr>
              <a:t>、甲氨蝶呤</a:t>
            </a:r>
            <a:r>
              <a:rPr kumimoji="1" lang="en-US" altLang="zh-TW" sz="2000">
                <a:solidFill>
                  <a:srgbClr val="121110"/>
                </a:solidFill>
                <a:latin typeface="Verdana" pitchFamily="34" charset="0"/>
                <a:ea typeface="新細明體" pitchFamily="18" charset="-120"/>
              </a:rPr>
              <a:t>(Methotrexate)</a:t>
            </a:r>
            <a:r>
              <a:rPr kumimoji="1" lang="zh-TW" altLang="en-US" sz="2000">
                <a:solidFill>
                  <a:srgbClr val="121110"/>
                </a:solidFill>
                <a:latin typeface="新細明體" pitchFamily="18" charset="-120"/>
                <a:ea typeface="新細明體" pitchFamily="18" charset="-120"/>
              </a:rPr>
              <a:t>、</a:t>
            </a:r>
            <a:endParaRPr kumimoji="1" lang="en-US" altLang="zh-TW" sz="2000">
              <a:solidFill>
                <a:srgbClr val="121110"/>
              </a:solidFill>
              <a:latin typeface="新細明體" pitchFamily="18" charset="-120"/>
              <a:ea typeface="新細明體" pitchFamily="18" charset="-120"/>
            </a:endParaRPr>
          </a:p>
          <a:p>
            <a:pPr eaLnBrk="0" hangingPunct="0"/>
            <a:r>
              <a:rPr kumimoji="1" lang="en-US" altLang="zh-TW" sz="2000">
                <a:solidFill>
                  <a:srgbClr val="121110"/>
                </a:solidFill>
                <a:latin typeface="Verdana" pitchFamily="34" charset="0"/>
                <a:ea typeface="新細明體" pitchFamily="18" charset="-120"/>
              </a:rPr>
              <a:t>Hydroxychloroquine</a:t>
            </a:r>
            <a:r>
              <a:rPr kumimoji="1" lang="zh-TW" altLang="en-US" sz="2000">
                <a:solidFill>
                  <a:srgbClr val="121110"/>
                </a:solidFill>
                <a:latin typeface="新細明體" pitchFamily="18" charset="-120"/>
                <a:ea typeface="新細明體" pitchFamily="18" charset="-120"/>
              </a:rPr>
              <a:t>、來氟米特</a:t>
            </a:r>
            <a:r>
              <a:rPr kumimoji="1" lang="en-US" altLang="zh-TW" sz="2000">
                <a:solidFill>
                  <a:srgbClr val="121110"/>
                </a:solidFill>
                <a:latin typeface="Verdana" pitchFamily="34" charset="0"/>
                <a:ea typeface="新細明體" pitchFamily="18" charset="-120"/>
              </a:rPr>
              <a:t>(Leflunomide)</a:t>
            </a:r>
            <a:r>
              <a:rPr kumimoji="1" lang="zh-TW" altLang="en-US" sz="2000">
                <a:solidFill>
                  <a:srgbClr val="121110"/>
                </a:solidFill>
                <a:latin typeface="新細明體" pitchFamily="18" charset="-120"/>
                <a:ea typeface="新細明體" pitchFamily="18" charset="-120"/>
              </a:rPr>
              <a:t>、</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硫唑嘌昤</a:t>
            </a:r>
            <a:r>
              <a:rPr kumimoji="1" lang="en-US" altLang="zh-TW" sz="2000">
                <a:solidFill>
                  <a:srgbClr val="121110"/>
                </a:solidFill>
                <a:latin typeface="Verdana" pitchFamily="34" charset="0"/>
                <a:ea typeface="新細明體" pitchFamily="18" charset="-120"/>
              </a:rPr>
              <a:t>(Azathioprine)</a:t>
            </a:r>
            <a:r>
              <a:rPr kumimoji="1" lang="zh-TW" altLang="en-US" sz="2000">
                <a:solidFill>
                  <a:srgbClr val="121110"/>
                </a:solidFill>
                <a:latin typeface="新細明體" pitchFamily="18" charset="-120"/>
                <a:ea typeface="新細明體" pitchFamily="18" charset="-120"/>
              </a:rPr>
              <a:t>及環胞素</a:t>
            </a:r>
            <a:r>
              <a:rPr kumimoji="1" lang="en-US" altLang="zh-TW" sz="2000">
                <a:solidFill>
                  <a:srgbClr val="121110"/>
                </a:solidFill>
                <a:latin typeface="Verdana" pitchFamily="34" charset="0"/>
                <a:ea typeface="新細明體" pitchFamily="18" charset="-120"/>
              </a:rPr>
              <a:t>(Cyclosporine A)</a:t>
            </a:r>
            <a:r>
              <a:rPr kumimoji="1" lang="zh-TW" altLang="en-US" sz="2000">
                <a:solidFill>
                  <a:srgbClr val="121110"/>
                </a:solidFill>
                <a:latin typeface="新細明體" pitchFamily="18" charset="-120"/>
                <a:ea typeface="新細明體" pitchFamily="18" charset="-120"/>
              </a:rPr>
              <a:t>等。</a:t>
            </a:r>
            <a:endParaRPr kumimoji="1" lang="en-US" altLang="zh-TW" sz="2000">
              <a:solidFill>
                <a:srgbClr val="121110"/>
              </a:solidFill>
              <a:latin typeface="新細明體" pitchFamily="18" charset="-120"/>
              <a:ea typeface="新細明體" pitchFamily="18" charset="-120"/>
            </a:endParaRPr>
          </a:p>
          <a:p>
            <a:pPr eaLnBrk="0" hangingPunct="0"/>
            <a:endParaRPr kumimoji="1" lang="zh-TW" altLang="en-US" sz="2000">
              <a:ea typeface="新細明體" pitchFamily="18" charset="-120"/>
            </a:endParaRPr>
          </a:p>
          <a:p>
            <a:pPr eaLnBrk="0" hangingPunct="0"/>
            <a:r>
              <a:rPr kumimoji="1" lang="zh-TW" altLang="en-US" sz="2000" b="1">
                <a:solidFill>
                  <a:srgbClr val="FF0000"/>
                </a:solidFill>
                <a:latin typeface="新細明體" pitchFamily="18" charset="-120"/>
                <a:ea typeface="新細明體" pitchFamily="18" charset="-120"/>
              </a:rPr>
              <a:t>副作用：</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嚴重時可以損害肝功能、抑制骨髓及導致肺受感染等，因此病人必須按</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醫生指示服用，並應定期檢測各類血球值、血清白蛋白及監測肝功能。</a:t>
            </a:r>
            <a:endParaRPr kumimoji="1" lang="zh-TW" altLang="en-US" sz="2000">
              <a:ea typeface="新細明體" pitchFamily="18" charset="-120"/>
            </a:endParaRPr>
          </a:p>
        </p:txBody>
      </p:sp>
      <p:graphicFrame>
        <p:nvGraphicFramePr>
          <p:cNvPr id="47106" name="Object 14"/>
          <p:cNvGraphicFramePr>
            <a:graphicFrameLocks noGrp="1" noChangeAspect="1"/>
          </p:cNvGraphicFramePr>
          <p:nvPr/>
        </p:nvGraphicFramePr>
        <p:xfrm>
          <a:off x="7848600" y="0"/>
          <a:ext cx="1295400" cy="760413"/>
        </p:xfrm>
        <a:graphic>
          <a:graphicData uri="http://schemas.openxmlformats.org/presentationml/2006/ole">
            <p:oleObj spid="_x0000_s47106" name="CorelDRAW" r:id="rId3" imgW="453240" imgH="285480" progId="">
              <p:embed/>
            </p:oleObj>
          </a:graphicData>
        </a:graphic>
      </p:graphicFrame>
      <p:sp>
        <p:nvSpPr>
          <p:cNvPr id="47108"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395288" y="338138"/>
            <a:ext cx="9104312" cy="5632450"/>
          </a:xfrm>
          <a:prstGeom prst="rect">
            <a:avLst/>
          </a:prstGeom>
          <a:noFill/>
          <a:ln w="9525">
            <a:noFill/>
            <a:miter lim="800000"/>
            <a:headEnd/>
            <a:tailEnd/>
          </a:ln>
        </p:spPr>
        <p:txBody>
          <a:bodyPr wrap="none" anchor="ctr">
            <a:spAutoFit/>
          </a:bodyPr>
          <a:lstStyle/>
          <a:p>
            <a:r>
              <a:rPr kumimoji="1" lang="zh-TW" altLang="en-US" b="1">
                <a:solidFill>
                  <a:srgbClr val="C00000"/>
                </a:solidFill>
                <a:latin typeface="新細明體" pitchFamily="18" charset="-120"/>
                <a:ea typeface="新細明體" pitchFamily="18" charset="-120"/>
              </a:rPr>
              <a:t>生物製劑：</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它能有效抑制病人體內的腫瘤壞死因數</a:t>
            </a:r>
            <a:r>
              <a:rPr kumimoji="1" lang="en-US" altLang="zh-TW">
                <a:solidFill>
                  <a:srgbClr val="121110"/>
                </a:solidFill>
                <a:latin typeface="Verdana" pitchFamily="34" charset="0"/>
                <a:ea typeface="新細明體" pitchFamily="18" charset="-120"/>
              </a:rPr>
              <a:t>(TNF</a:t>
            </a:r>
            <a:r>
              <a:rPr kumimoji="1" lang="en-US" altLang="zh-TW">
                <a:solidFill>
                  <a:srgbClr val="121110"/>
                </a:solidFill>
                <a:latin typeface="新細明體" pitchFamily="18" charset="-120"/>
                <a:ea typeface="新細明體" pitchFamily="18" charset="-120"/>
              </a:rPr>
              <a:t>α</a:t>
            </a:r>
            <a:r>
              <a:rPr kumimoji="1" lang="en-US" altLang="zh-TW">
                <a:solidFill>
                  <a:srgbClr val="121110"/>
                </a:solidFill>
                <a:latin typeface="Verdana" pitchFamily="34" charset="0"/>
                <a:ea typeface="新細明體" pitchFamily="18" charset="-120"/>
              </a:rPr>
              <a:t>)</a:t>
            </a:r>
            <a:r>
              <a:rPr kumimoji="1" lang="zh-TW" altLang="en-US">
                <a:solidFill>
                  <a:srgbClr val="121110"/>
                </a:solidFill>
                <a:latin typeface="新細明體" pitchFamily="18" charset="-120"/>
                <a:ea typeface="新細明體" pitchFamily="18" charset="-120"/>
              </a:rPr>
              <a:t>，第六種白血球介素</a:t>
            </a:r>
            <a:r>
              <a:rPr kumimoji="1" lang="en-US" altLang="zh-TW">
                <a:solidFill>
                  <a:srgbClr val="121110"/>
                </a:solidFill>
                <a:latin typeface="Verdana" pitchFamily="34" charset="0"/>
                <a:ea typeface="新細明體" pitchFamily="18" charset="-120"/>
              </a:rPr>
              <a:t>(IL-6)</a:t>
            </a:r>
          </a:p>
          <a:p>
            <a:pPr eaLnBrk="0" hangingPunct="0"/>
            <a:r>
              <a:rPr kumimoji="1" lang="zh-TW" altLang="en-US">
                <a:solidFill>
                  <a:srgbClr val="121110"/>
                </a:solidFill>
                <a:latin typeface="新細明體" pitchFamily="18" charset="-120"/>
                <a:ea typeface="新細明體" pitchFamily="18" charset="-120"/>
              </a:rPr>
              <a:t>或</a:t>
            </a:r>
            <a:r>
              <a:rPr kumimoji="1" lang="en-US" altLang="zh-TW">
                <a:solidFill>
                  <a:srgbClr val="121110"/>
                </a:solidFill>
                <a:latin typeface="Verdana" pitchFamily="34" charset="0"/>
                <a:ea typeface="新細明體" pitchFamily="18" charset="-120"/>
              </a:rPr>
              <a:t>B/T</a:t>
            </a:r>
            <a:r>
              <a:rPr kumimoji="1" lang="zh-TW" altLang="en-US">
                <a:solidFill>
                  <a:srgbClr val="121110"/>
                </a:solidFill>
                <a:latin typeface="新細明體" pitchFamily="18" charset="-120"/>
                <a:ea typeface="新細明體" pitchFamily="18" charset="-120"/>
              </a:rPr>
              <a:t>細胞淋巴，阻止它引發的連串發炎反應，令關節的骨骼組織免受侵蝕。</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生物製劑能迅速及有效地紓緩病徵，減輕痛楚。</a:t>
            </a:r>
            <a:endParaRPr kumimoji="1" lang="zh-TW" altLang="en-US">
              <a:ea typeface="新細明體" pitchFamily="18" charset="-120"/>
            </a:endParaRPr>
          </a:p>
          <a:p>
            <a:pPr eaLnBrk="0" hangingPunct="0"/>
            <a:endParaRPr kumimoji="1" lang="en-US" altLang="zh-TW" b="1">
              <a:solidFill>
                <a:srgbClr val="121110"/>
              </a:solidFill>
              <a:latin typeface="新細明體" pitchFamily="18" charset="-120"/>
              <a:ea typeface="新細明體" pitchFamily="18" charset="-120"/>
            </a:endParaRPr>
          </a:p>
          <a:p>
            <a:pPr eaLnBrk="0" hangingPunct="0"/>
            <a:r>
              <a:rPr kumimoji="1" lang="zh-TW" altLang="en-US" b="1">
                <a:solidFill>
                  <a:srgbClr val="C00000"/>
                </a:solidFill>
                <a:latin typeface="新細明體" pitchFamily="18" charset="-120"/>
                <a:ea typeface="新細明體" pitchFamily="18" charset="-120"/>
              </a:rPr>
              <a:t>目前用於治療類風濕性關節炎的生物製劑包括：</a:t>
            </a:r>
            <a:endParaRPr kumimoji="1" lang="en-US" altLang="zh-TW" b="1">
              <a:solidFill>
                <a:srgbClr val="C00000"/>
              </a:solidFill>
              <a:latin typeface="新細明體" pitchFamily="18" charset="-120"/>
              <a:ea typeface="新細明體" pitchFamily="18" charset="-120"/>
            </a:endParaRPr>
          </a:p>
          <a:p>
            <a:pPr eaLnBrk="0" hangingPunct="0"/>
            <a:r>
              <a:rPr kumimoji="1" lang="en-US" altLang="zh-TW">
                <a:solidFill>
                  <a:srgbClr val="121110"/>
                </a:solidFill>
                <a:latin typeface="Verdana" pitchFamily="34" charset="0"/>
                <a:ea typeface="新細明體" pitchFamily="18" charset="-120"/>
              </a:rPr>
              <a:t>Infliximab, etanercept, golimumab or certolizumab (</a:t>
            </a:r>
            <a:r>
              <a:rPr kumimoji="1" lang="zh-TW" altLang="en-US">
                <a:solidFill>
                  <a:srgbClr val="121110"/>
                </a:solidFill>
                <a:latin typeface="新細明體" pitchFamily="18" charset="-120"/>
                <a:ea typeface="新細明體" pitchFamily="18" charset="-120"/>
              </a:rPr>
              <a:t>抗腫瘤壞死因數</a:t>
            </a:r>
            <a:r>
              <a:rPr kumimoji="1" lang="en-US" altLang="zh-TW">
                <a:solidFill>
                  <a:srgbClr val="121110"/>
                </a:solidFill>
                <a:latin typeface="Verdana" pitchFamily="34" charset="0"/>
                <a:ea typeface="新細明體" pitchFamily="18" charset="-120"/>
              </a:rPr>
              <a:t>);</a:t>
            </a:r>
          </a:p>
          <a:p>
            <a:pPr eaLnBrk="0" hangingPunct="0"/>
            <a:r>
              <a:rPr kumimoji="1" lang="en-US" altLang="zh-TW">
                <a:solidFill>
                  <a:srgbClr val="121110"/>
                </a:solidFill>
                <a:latin typeface="Verdana" pitchFamily="34" charset="0"/>
                <a:ea typeface="新細明體" pitchFamily="18" charset="-120"/>
              </a:rPr>
              <a:t> tocilizumab (</a:t>
            </a:r>
            <a:r>
              <a:rPr kumimoji="1" lang="zh-TW" altLang="en-US">
                <a:solidFill>
                  <a:srgbClr val="121110"/>
                </a:solidFill>
                <a:latin typeface="新細明體" pitchFamily="18" charset="-120"/>
                <a:ea typeface="新細明體" pitchFamily="18" charset="-120"/>
              </a:rPr>
              <a:t>抗白血球介素</a:t>
            </a:r>
            <a:r>
              <a:rPr kumimoji="1" lang="en-US" altLang="zh-TW">
                <a:solidFill>
                  <a:srgbClr val="121110"/>
                </a:solidFill>
                <a:latin typeface="Verdana" pitchFamily="34" charset="0"/>
                <a:ea typeface="新細明體" pitchFamily="18" charset="-120"/>
              </a:rPr>
              <a:t>); abatacept and rituximab (</a:t>
            </a:r>
            <a:r>
              <a:rPr kumimoji="1" lang="zh-TW" altLang="en-US">
                <a:solidFill>
                  <a:srgbClr val="121110"/>
                </a:solidFill>
                <a:latin typeface="新細明體" pitchFamily="18" charset="-120"/>
                <a:ea typeface="新細明體" pitchFamily="18" charset="-120"/>
              </a:rPr>
              <a:t>抗</a:t>
            </a:r>
            <a:r>
              <a:rPr kumimoji="1" lang="en-US" altLang="zh-TW">
                <a:solidFill>
                  <a:srgbClr val="121110"/>
                </a:solidFill>
                <a:latin typeface="Verdana" pitchFamily="34" charset="0"/>
                <a:ea typeface="新細明體" pitchFamily="18" charset="-120"/>
              </a:rPr>
              <a:t>B/T</a:t>
            </a:r>
            <a:r>
              <a:rPr kumimoji="1" lang="zh-TW" altLang="en-US">
                <a:solidFill>
                  <a:srgbClr val="121110"/>
                </a:solidFill>
                <a:latin typeface="新細明體" pitchFamily="18" charset="-120"/>
                <a:ea typeface="新細明體" pitchFamily="18" charset="-120"/>
              </a:rPr>
              <a:t>細胞</a:t>
            </a:r>
            <a:r>
              <a:rPr kumimoji="1" lang="en-US" altLang="zh-TW">
                <a:solidFill>
                  <a:srgbClr val="121110"/>
                </a:solidFill>
                <a:latin typeface="Verdana" pitchFamily="34" charset="0"/>
                <a:ea typeface="新細明體" pitchFamily="18" charset="-120"/>
              </a:rPr>
              <a:t>)</a:t>
            </a:r>
            <a:r>
              <a:rPr kumimoji="1" lang="en-US" altLang="zh-TW">
                <a:solidFill>
                  <a:srgbClr val="121110"/>
                </a:solidFill>
                <a:ea typeface="新細明體" pitchFamily="18" charset="-120"/>
              </a:rPr>
              <a:t> </a:t>
            </a:r>
            <a:endParaRPr kumimoji="1" lang="zh-TW" altLang="en-US">
              <a:ea typeface="新細明體" pitchFamily="18" charset="-120"/>
            </a:endParaRPr>
          </a:p>
          <a:p>
            <a:pPr eaLnBrk="0" hangingPunct="0"/>
            <a:endParaRPr kumimoji="1" lang="en-US" altLang="zh-TW" b="1">
              <a:solidFill>
                <a:srgbClr val="FF0000"/>
              </a:solidFill>
              <a:latin typeface="新細明體" pitchFamily="18" charset="-120"/>
              <a:ea typeface="新細明體" pitchFamily="18" charset="-120"/>
            </a:endParaRPr>
          </a:p>
          <a:p>
            <a:pPr eaLnBrk="0" hangingPunct="0"/>
            <a:r>
              <a:rPr kumimoji="1" lang="zh-TW" altLang="en-US" b="1">
                <a:solidFill>
                  <a:srgbClr val="FF0000"/>
                </a:solidFill>
                <a:latin typeface="新細明體" pitchFamily="18" charset="-120"/>
                <a:ea typeface="新細明體" pitchFamily="18" charset="-120"/>
              </a:rPr>
              <a:t>副作用：</a:t>
            </a:r>
            <a:endParaRPr kumimoji="1" lang="zh-TW" altLang="en-US">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這些藥物會引致嚴重的副作用，包括容易受感染（細菌、病毒及伺機性感染）、</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充血性心臟衰竭、白血球低、神經脫膜、腸道發炎等等。</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患有活躍性結核病或其他感染的人仕不宜使用生物製劑，患有中央神經</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系統神經脫膜病症</a:t>
            </a:r>
            <a:r>
              <a:rPr kumimoji="1" lang="en-US" altLang="zh-TW">
                <a:solidFill>
                  <a:srgbClr val="121110"/>
                </a:solidFill>
                <a:latin typeface="Verdana" pitchFamily="34" charset="0"/>
                <a:ea typeface="新細明體" pitchFamily="18" charset="-120"/>
              </a:rPr>
              <a:t>(demyelinating disease)</a:t>
            </a:r>
            <a:r>
              <a:rPr kumimoji="1" lang="zh-TW" altLang="en-US">
                <a:solidFill>
                  <a:srgbClr val="121110"/>
                </a:solidFill>
                <a:latin typeface="新細明體" pitchFamily="18" charset="-120"/>
                <a:ea typeface="新細明體" pitchFamily="18" charset="-120"/>
              </a:rPr>
              <a:t>或嚴重心臟衰竭之人仕亦</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不宜使用抗</a:t>
            </a:r>
            <a:r>
              <a:rPr kumimoji="1" lang="en-US" altLang="zh-TW">
                <a:solidFill>
                  <a:srgbClr val="121110"/>
                </a:solidFill>
                <a:latin typeface="Verdana" pitchFamily="34" charset="0"/>
                <a:ea typeface="新細明體" pitchFamily="18" charset="-120"/>
              </a:rPr>
              <a:t>TNF</a:t>
            </a:r>
            <a:r>
              <a:rPr kumimoji="1" lang="en-US" altLang="zh-TW">
                <a:solidFill>
                  <a:srgbClr val="121110"/>
                </a:solidFill>
                <a:latin typeface="新細明體" pitchFamily="18" charset="-120"/>
                <a:ea typeface="新細明體" pitchFamily="18" charset="-120"/>
              </a:rPr>
              <a:t>α</a:t>
            </a:r>
            <a:r>
              <a:rPr kumimoji="1" lang="zh-TW" altLang="en-US">
                <a:solidFill>
                  <a:srgbClr val="121110"/>
                </a:solidFill>
                <a:latin typeface="新細明體" pitchFamily="18" charset="-120"/>
                <a:ea typeface="新細明體" pitchFamily="18" charset="-120"/>
              </a:rPr>
              <a:t>之生物製劑，至於選擇合適的生物製劑，必須跟主診醫生詳細討論。</a:t>
            </a:r>
            <a:endParaRPr kumimoji="1" lang="zh-TW" altLang="en-US">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在使用生物製劑前，病人必須接受隱性結核病</a:t>
            </a:r>
            <a:r>
              <a:rPr kumimoji="1" lang="en-US" altLang="zh-TW">
                <a:solidFill>
                  <a:srgbClr val="121110"/>
                </a:solidFill>
                <a:latin typeface="Verdana" pitchFamily="34" charset="0"/>
                <a:ea typeface="新細明體" pitchFamily="18" charset="-120"/>
              </a:rPr>
              <a:t>(latent TB)</a:t>
            </a:r>
            <a:r>
              <a:rPr kumimoji="1" lang="zh-TW" altLang="en-US">
                <a:solidFill>
                  <a:srgbClr val="121110"/>
                </a:solidFill>
                <a:latin typeface="新細明體" pitchFamily="18" charset="-120"/>
                <a:ea typeface="新細明體" pitchFamily="18" charset="-120"/>
              </a:rPr>
              <a:t>檢驗，</a:t>
            </a:r>
            <a:endParaRPr kumimoji="1" lang="en-US" altLang="zh-TW">
              <a:solidFill>
                <a:srgbClr val="121110"/>
              </a:solidFill>
              <a:latin typeface="新細明體" pitchFamily="18" charset="-120"/>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確定沒患上結核病才可使用，使用期間亦要按照醫生指示定期驗血或進行肝功能檢驗。</a:t>
            </a:r>
            <a:endParaRPr kumimoji="1" lang="en-US" altLang="zh-TW">
              <a:solidFill>
                <a:srgbClr val="121110"/>
              </a:solidFill>
              <a:latin typeface="新細明體" pitchFamily="18" charset="-120"/>
              <a:ea typeface="新細明體" pitchFamily="18" charset="-120"/>
            </a:endParaRPr>
          </a:p>
          <a:p>
            <a:pPr eaLnBrk="0" hangingPunct="0"/>
            <a:endParaRPr kumimoji="1" lang="en-US" altLang="zh-TW">
              <a:solidFill>
                <a:srgbClr val="121110"/>
              </a:solidFill>
              <a:latin typeface="新細明體" pitchFamily="18" charset="-120"/>
              <a:ea typeface="新細明體" pitchFamily="18" charset="-120"/>
            </a:endParaRPr>
          </a:p>
          <a:p>
            <a:pPr eaLnBrk="0" hangingPunct="0"/>
            <a:r>
              <a:rPr kumimoji="1" lang="zh-TW" altLang="en-US">
                <a:ea typeface="新細明體" pitchFamily="18" charset="-120"/>
              </a:rPr>
              <a:t>副作用：在使用生物製劑去抑制過多的 </a:t>
            </a:r>
            <a:r>
              <a:rPr kumimoji="1" lang="en-US" altLang="zh-TW">
                <a:ea typeface="新細明體" pitchFamily="18" charset="-120"/>
              </a:rPr>
              <a:t>TNF-alpha</a:t>
            </a:r>
            <a:r>
              <a:rPr kumimoji="1" lang="zh-TW" altLang="en-US">
                <a:ea typeface="新細明體" pitchFamily="18" charset="-120"/>
              </a:rPr>
              <a:t>，</a:t>
            </a:r>
            <a:endParaRPr kumimoji="1" lang="en-US" altLang="zh-TW">
              <a:ea typeface="新細明體" pitchFamily="18" charset="-120"/>
            </a:endParaRPr>
          </a:p>
          <a:p>
            <a:pPr eaLnBrk="0" hangingPunct="0"/>
            <a:r>
              <a:rPr kumimoji="1" lang="zh-TW" altLang="en-US">
                <a:ea typeface="新細明體" pitchFamily="18" charset="-120"/>
              </a:rPr>
              <a:t>會削弱免疫功能而增加受感染的機會，亦會增加患癌風險。</a:t>
            </a:r>
          </a:p>
        </p:txBody>
      </p:sp>
      <p:graphicFrame>
        <p:nvGraphicFramePr>
          <p:cNvPr id="48130" name="Object 14"/>
          <p:cNvGraphicFramePr>
            <a:graphicFrameLocks noGrp="1" noChangeAspect="1"/>
          </p:cNvGraphicFramePr>
          <p:nvPr/>
        </p:nvGraphicFramePr>
        <p:xfrm>
          <a:off x="7848600" y="0"/>
          <a:ext cx="1295400" cy="760413"/>
        </p:xfrm>
        <a:graphic>
          <a:graphicData uri="http://schemas.openxmlformats.org/presentationml/2006/ole">
            <p:oleObj spid="_x0000_s48130" name="CorelDRAW" r:id="rId3" imgW="453240" imgH="285480" progId="">
              <p:embed/>
            </p:oleObj>
          </a:graphicData>
        </a:graphic>
      </p:graphicFrame>
      <p:sp>
        <p:nvSpPr>
          <p:cNvPr id="48132"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矩形 1"/>
          <p:cNvSpPr>
            <a:spLocks noChangeArrowheads="1"/>
          </p:cNvSpPr>
          <p:nvPr/>
        </p:nvSpPr>
        <p:spPr bwMode="auto">
          <a:xfrm>
            <a:off x="539750" y="1125538"/>
            <a:ext cx="8208963" cy="4154487"/>
          </a:xfrm>
          <a:prstGeom prst="rect">
            <a:avLst/>
          </a:prstGeom>
          <a:noFill/>
          <a:ln w="9525">
            <a:noFill/>
            <a:miter lim="800000"/>
            <a:headEnd/>
            <a:tailEnd/>
          </a:ln>
        </p:spPr>
        <p:txBody>
          <a:bodyPr>
            <a:spAutoFit/>
          </a:bodyPr>
          <a:lstStyle/>
          <a:p>
            <a:r>
              <a:rPr lang="zh-TW" altLang="en-US" sz="2400" b="1">
                <a:solidFill>
                  <a:srgbClr val="002060"/>
                </a:solidFill>
                <a:latin typeface="Calibri" pitchFamily="34" charset="0"/>
                <a:ea typeface="新細明體" pitchFamily="18" charset="-120"/>
              </a:rPr>
              <a:t>天然</a:t>
            </a:r>
            <a:r>
              <a:rPr lang="en-US" altLang="zh-TW" sz="2400" b="1">
                <a:solidFill>
                  <a:srgbClr val="002060"/>
                </a:solidFill>
                <a:latin typeface="Calibri" pitchFamily="34" charset="0"/>
                <a:ea typeface="新細明體" pitchFamily="18" charset="-120"/>
              </a:rPr>
              <a:t>COX-2</a:t>
            </a:r>
            <a:r>
              <a:rPr lang="zh-TW" altLang="en-US" sz="2400" b="1">
                <a:solidFill>
                  <a:srgbClr val="002060"/>
                </a:solidFill>
                <a:latin typeface="Calibri" pitchFamily="34" charset="0"/>
                <a:ea typeface="新細明體" pitchFamily="18" charset="-120"/>
              </a:rPr>
              <a:t>抑制劑有哪些：</a:t>
            </a:r>
          </a:p>
          <a:p>
            <a:r>
              <a:rPr lang="zh-TW" altLang="en-US" sz="2400" b="1">
                <a:solidFill>
                  <a:srgbClr val="003300"/>
                </a:solidFill>
                <a:latin typeface="Calibri" pitchFamily="34" charset="0"/>
                <a:ea typeface="新細明體" pitchFamily="18" charset="-120"/>
              </a:rPr>
              <a:t>生物類黃酮</a:t>
            </a:r>
            <a:r>
              <a:rPr lang="zh-TW" altLang="en-US" sz="2400">
                <a:latin typeface="Calibri" pitchFamily="34" charset="0"/>
                <a:ea typeface="新細明體" pitchFamily="18" charset="-120"/>
              </a:rPr>
              <a:t>：不但抗氧化，還能抑制</a:t>
            </a:r>
            <a:r>
              <a:rPr lang="en-US" altLang="zh-TW" sz="2400">
                <a:latin typeface="Calibri" pitchFamily="34" charset="0"/>
                <a:ea typeface="新細明體" pitchFamily="18" charset="-120"/>
              </a:rPr>
              <a:t>COX-2</a:t>
            </a:r>
            <a:r>
              <a:rPr lang="zh-TW" altLang="en-US" sz="2400">
                <a:latin typeface="Calibri" pitchFamily="34" charset="0"/>
                <a:ea typeface="新細明體" pitchFamily="18" charset="-120"/>
              </a:rPr>
              <a:t>，例如：</a:t>
            </a:r>
            <a:r>
              <a:rPr lang="en-US" altLang="zh-TW" sz="2400">
                <a:latin typeface="Calibri" pitchFamily="34" charset="0"/>
                <a:ea typeface="新細明體" pitchFamily="18" charset="-120"/>
              </a:rPr>
              <a:t>quercetin (</a:t>
            </a:r>
            <a:r>
              <a:rPr lang="zh-TW" altLang="en-US" sz="2400">
                <a:latin typeface="Calibri" pitchFamily="34" charset="0"/>
                <a:ea typeface="新細明體" pitchFamily="18" charset="-120"/>
              </a:rPr>
              <a:t>槲黃素</a:t>
            </a:r>
            <a:r>
              <a:rPr lang="en-US" altLang="zh-TW" sz="2400">
                <a:latin typeface="Calibri" pitchFamily="34" charset="0"/>
                <a:ea typeface="新細明體" pitchFamily="18" charset="-120"/>
              </a:rPr>
              <a:t>)</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resveratrol (</a:t>
            </a:r>
            <a:r>
              <a:rPr lang="zh-TW" altLang="en-US" sz="2400">
                <a:latin typeface="Calibri" pitchFamily="34" charset="0"/>
                <a:ea typeface="新細明體" pitchFamily="18" charset="-120"/>
              </a:rPr>
              <a:t>白藜蘆醇</a:t>
            </a:r>
            <a:r>
              <a:rPr lang="en-US" altLang="zh-TW" sz="2400">
                <a:latin typeface="Calibri" pitchFamily="34" charset="0"/>
                <a:ea typeface="新細明體" pitchFamily="18" charset="-120"/>
              </a:rPr>
              <a:t>)</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genistein(</a:t>
            </a:r>
            <a:r>
              <a:rPr lang="zh-TW" altLang="en-US" sz="2400">
                <a:latin typeface="Calibri" pitchFamily="34" charset="0"/>
                <a:ea typeface="新細明體" pitchFamily="18" charset="-120"/>
              </a:rPr>
              <a:t>大豆異黃酮</a:t>
            </a:r>
            <a:r>
              <a:rPr lang="en-US" altLang="zh-TW" sz="2400">
                <a:latin typeface="Calibri" pitchFamily="34" charset="0"/>
                <a:ea typeface="新細明體" pitchFamily="18" charset="-120"/>
              </a:rPr>
              <a:t>) </a:t>
            </a:r>
            <a:r>
              <a:rPr lang="zh-TW" altLang="en-US" sz="2400">
                <a:latin typeface="Calibri" pitchFamily="34" charset="0"/>
                <a:ea typeface="新細明體" pitchFamily="18" charset="-120"/>
              </a:rPr>
              <a:t>。</a:t>
            </a:r>
          </a:p>
          <a:p>
            <a:r>
              <a:rPr lang="zh-TW" altLang="en-US" sz="2400" b="1">
                <a:solidFill>
                  <a:srgbClr val="003300"/>
                </a:solidFill>
                <a:latin typeface="Calibri" pitchFamily="34" charset="0"/>
                <a:ea typeface="新細明體" pitchFamily="18" charset="-120"/>
              </a:rPr>
              <a:t>薑黃：</a:t>
            </a:r>
            <a:r>
              <a:rPr lang="zh-TW" altLang="en-US" sz="2400">
                <a:latin typeface="Calibri" pitchFamily="34" charset="0"/>
                <a:ea typeface="新細明體" pitchFamily="18" charset="-120"/>
              </a:rPr>
              <a:t>同時抑制</a:t>
            </a:r>
            <a:r>
              <a:rPr lang="en-US" altLang="zh-TW" sz="2400">
                <a:latin typeface="Calibri" pitchFamily="34" charset="0"/>
                <a:ea typeface="新細明體" pitchFamily="18" charset="-120"/>
              </a:rPr>
              <a:t>COX</a:t>
            </a:r>
            <a:r>
              <a:rPr lang="zh-TW" altLang="en-US" sz="2400">
                <a:latin typeface="Calibri" pitchFamily="34" charset="0"/>
                <a:ea typeface="新細明體" pitchFamily="18" charset="-120"/>
              </a:rPr>
              <a:t>及</a:t>
            </a:r>
            <a:r>
              <a:rPr lang="en-US" altLang="zh-TW" sz="2400">
                <a:latin typeface="Calibri" pitchFamily="34" charset="0"/>
                <a:ea typeface="新細明體" pitchFamily="18" charset="-120"/>
              </a:rPr>
              <a:t>LOX</a:t>
            </a:r>
            <a:r>
              <a:rPr lang="zh-TW" altLang="en-US" sz="2000">
                <a:latin typeface="Calibri" pitchFamily="34" charset="0"/>
                <a:ea typeface="新細明體" pitchFamily="18" charset="-120"/>
              </a:rPr>
              <a:t>脂氧合酶</a:t>
            </a:r>
            <a:r>
              <a:rPr lang="zh-TW" altLang="en-US" sz="2400">
                <a:latin typeface="Calibri" pitchFamily="34" charset="0"/>
                <a:ea typeface="新細明體" pitchFamily="18" charset="-120"/>
              </a:rPr>
              <a:t>。對大部分過敏及發炎都有效，藥效等同於類固醇。</a:t>
            </a:r>
          </a:p>
          <a:p>
            <a:r>
              <a:rPr lang="zh-TW" altLang="en-US" sz="2400" b="1">
                <a:solidFill>
                  <a:srgbClr val="003300"/>
                </a:solidFill>
                <a:latin typeface="Calibri" pitchFamily="34" charset="0"/>
                <a:ea typeface="新細明體" pitchFamily="18" charset="-120"/>
              </a:rPr>
              <a:t>乳香：</a:t>
            </a:r>
            <a:r>
              <a:rPr lang="zh-TW" altLang="en-US" sz="2400">
                <a:latin typeface="Calibri" pitchFamily="34" charset="0"/>
                <a:ea typeface="新細明體" pitchFamily="18" charset="-120"/>
              </a:rPr>
              <a:t>抑制</a:t>
            </a:r>
            <a:r>
              <a:rPr lang="en-US" altLang="zh-TW" sz="2400">
                <a:latin typeface="Calibri" pitchFamily="34" charset="0"/>
                <a:ea typeface="新細明體" pitchFamily="18" charset="-120"/>
              </a:rPr>
              <a:t>LOX</a:t>
            </a:r>
            <a:r>
              <a:rPr lang="zh-TW" altLang="en-US" sz="2400">
                <a:latin typeface="Calibri" pitchFamily="34" charset="0"/>
                <a:ea typeface="新細明體" pitchFamily="18" charset="-120"/>
              </a:rPr>
              <a:t>脂氧合酶，治療類風濕性關節炎、退化性脊椎炎的效果明顯。</a:t>
            </a:r>
          </a:p>
          <a:p>
            <a:r>
              <a:rPr lang="zh-TW" altLang="en-US" sz="2400" b="1">
                <a:solidFill>
                  <a:srgbClr val="003300"/>
                </a:solidFill>
                <a:latin typeface="Calibri" pitchFamily="34" charset="0"/>
                <a:ea typeface="新細明體" pitchFamily="18" charset="-120"/>
              </a:rPr>
              <a:t>柳樹皮：</a:t>
            </a:r>
            <a:r>
              <a:rPr lang="zh-TW" altLang="en-US" sz="2400">
                <a:latin typeface="Calibri" pitchFamily="34" charset="0"/>
                <a:ea typeface="新細明體" pitchFamily="18" charset="-120"/>
              </a:rPr>
              <a:t>抑制</a:t>
            </a:r>
            <a:r>
              <a:rPr lang="en-US" altLang="zh-TW" sz="2400">
                <a:latin typeface="Calibri" pitchFamily="34" charset="0"/>
                <a:ea typeface="新細明體" pitchFamily="18" charset="-120"/>
              </a:rPr>
              <a:t>COX-2 </a:t>
            </a:r>
            <a:r>
              <a:rPr lang="zh-TW" altLang="en-US" sz="2400">
                <a:latin typeface="Calibri" pitchFamily="34" charset="0"/>
                <a:ea typeface="新細明體" pitchFamily="18" charset="-120"/>
              </a:rPr>
              <a:t>，但沒有抗凝血的副作用。</a:t>
            </a:r>
          </a:p>
          <a:p>
            <a:r>
              <a:rPr lang="zh-TW" altLang="en-US" sz="2400" b="1">
                <a:solidFill>
                  <a:srgbClr val="003300"/>
                </a:solidFill>
                <a:latin typeface="Calibri" pitchFamily="34" charset="0"/>
                <a:ea typeface="新細明體" pitchFamily="18" charset="-120"/>
              </a:rPr>
              <a:t>啤酒花：</a:t>
            </a:r>
            <a:r>
              <a:rPr lang="zh-TW" altLang="en-US" sz="2400">
                <a:latin typeface="Calibri" pitchFamily="34" charset="0"/>
                <a:ea typeface="新細明體" pitchFamily="18" charset="-120"/>
              </a:rPr>
              <a:t>抑制</a:t>
            </a:r>
            <a:r>
              <a:rPr lang="en-US" altLang="zh-TW" sz="2400">
                <a:latin typeface="Calibri" pitchFamily="34" charset="0"/>
                <a:ea typeface="新細明體" pitchFamily="18" charset="-120"/>
              </a:rPr>
              <a:t>COX-2</a:t>
            </a:r>
            <a:r>
              <a:rPr lang="zh-TW" altLang="en-US" sz="2400">
                <a:latin typeface="Calibri" pitchFamily="34" charset="0"/>
                <a:ea typeface="新細明體" pitchFamily="18" charset="-120"/>
              </a:rPr>
              <a:t>，屬於寒性植物。</a:t>
            </a:r>
          </a:p>
          <a:p>
            <a:r>
              <a:rPr lang="zh-TW" altLang="en-US" sz="2400">
                <a:latin typeface="Calibri" pitchFamily="34" charset="0"/>
                <a:ea typeface="新細明體" pitchFamily="18" charset="-120"/>
              </a:rPr>
              <a:t>其他：</a:t>
            </a:r>
            <a:r>
              <a:rPr lang="en-US" altLang="zh-TW" sz="2400">
                <a:latin typeface="Calibri" pitchFamily="34" charset="0"/>
                <a:ea typeface="新細明體" pitchFamily="18" charset="-120"/>
              </a:rPr>
              <a:t>chamomile</a:t>
            </a:r>
            <a:r>
              <a:rPr lang="zh-TW" altLang="en-US" sz="2000">
                <a:latin typeface="Calibri" pitchFamily="34" charset="0"/>
                <a:ea typeface="新細明體" pitchFamily="18" charset="-120"/>
              </a:rPr>
              <a:t>洋甘菊 </a:t>
            </a:r>
            <a:r>
              <a:rPr lang="zh-TW" altLang="en-US" sz="2400">
                <a:latin typeface="Calibri" pitchFamily="34" charset="0"/>
                <a:ea typeface="新細明體" pitchFamily="18" charset="-120"/>
              </a:rPr>
              <a:t> 、</a:t>
            </a:r>
            <a:r>
              <a:rPr lang="en-US" altLang="zh-TW" sz="2400">
                <a:latin typeface="Calibri" pitchFamily="34" charset="0"/>
                <a:ea typeface="新細明體" pitchFamily="18" charset="-120"/>
              </a:rPr>
              <a:t>celeryseed</a:t>
            </a:r>
            <a:r>
              <a:rPr lang="zh-TW" altLang="en-US" sz="2000">
                <a:latin typeface="Calibri" pitchFamily="34" charset="0"/>
                <a:ea typeface="新細明體" pitchFamily="18" charset="-120"/>
              </a:rPr>
              <a:t>芹菜籽</a:t>
            </a:r>
            <a:r>
              <a:rPr lang="zh-TW" altLang="en-US" sz="2400">
                <a:latin typeface="Calibri" pitchFamily="34" charset="0"/>
                <a:ea typeface="新細明體" pitchFamily="18" charset="-120"/>
              </a:rPr>
              <a:t>、</a:t>
            </a:r>
            <a:r>
              <a:rPr lang="en-US" altLang="zh-TW" sz="2400">
                <a:latin typeface="Calibri" pitchFamily="34" charset="0"/>
                <a:ea typeface="新細明體" pitchFamily="18" charset="-120"/>
              </a:rPr>
              <a:t>ginkgo</a:t>
            </a:r>
            <a:r>
              <a:rPr lang="zh-TW" altLang="en-US" sz="2000">
                <a:latin typeface="Calibri" pitchFamily="34" charset="0"/>
                <a:ea typeface="新細明體" pitchFamily="18" charset="-120"/>
              </a:rPr>
              <a:t>銀杏等</a:t>
            </a:r>
            <a:endParaRPr lang="en-US" altLang="zh-TW" sz="2400">
              <a:latin typeface="Calibri" pitchFamily="34" charset="0"/>
              <a:ea typeface="新細明體" pitchFamily="18" charset="-120"/>
            </a:endParaRPr>
          </a:p>
        </p:txBody>
      </p:sp>
      <p:sp>
        <p:nvSpPr>
          <p:cNvPr id="49156" name="矩形 2"/>
          <p:cNvSpPr>
            <a:spLocks noChangeArrowheads="1"/>
          </p:cNvSpPr>
          <p:nvPr/>
        </p:nvSpPr>
        <p:spPr bwMode="auto">
          <a:xfrm>
            <a:off x="1908175" y="404813"/>
            <a:ext cx="4914900" cy="584200"/>
          </a:xfrm>
          <a:prstGeom prst="rect">
            <a:avLst/>
          </a:prstGeom>
          <a:noFill/>
          <a:ln w="9525">
            <a:noFill/>
            <a:miter lim="800000"/>
            <a:headEnd/>
            <a:tailEnd/>
          </a:ln>
        </p:spPr>
        <p:txBody>
          <a:bodyPr wrap="none">
            <a:spAutoFit/>
          </a:bodyPr>
          <a:lstStyle/>
          <a:p>
            <a:r>
              <a:rPr lang="en-US" altLang="zh-TW" sz="3200" b="1">
                <a:solidFill>
                  <a:srgbClr val="C00000"/>
                </a:solidFill>
                <a:latin typeface="Calibri" pitchFamily="34" charset="0"/>
                <a:ea typeface="新細明體" pitchFamily="18" charset="-120"/>
              </a:rPr>
              <a:t>2. </a:t>
            </a:r>
            <a:r>
              <a:rPr lang="zh-TW" altLang="en-US" sz="3200" b="1">
                <a:solidFill>
                  <a:srgbClr val="C00000"/>
                </a:solidFill>
                <a:latin typeface="Calibri" pitchFamily="34" charset="0"/>
                <a:ea typeface="新細明體" pitchFamily="18" charset="-120"/>
              </a:rPr>
              <a:t>多吃天然的</a:t>
            </a:r>
            <a:r>
              <a:rPr lang="en-US" altLang="zh-TW" sz="3200" b="1">
                <a:solidFill>
                  <a:srgbClr val="C00000"/>
                </a:solidFill>
                <a:latin typeface="Calibri" pitchFamily="34" charset="0"/>
                <a:ea typeface="新細明體" pitchFamily="18" charset="-120"/>
              </a:rPr>
              <a:t>COX-2</a:t>
            </a:r>
            <a:r>
              <a:rPr lang="zh-TW" altLang="en-US" sz="3200" b="1">
                <a:solidFill>
                  <a:srgbClr val="C00000"/>
                </a:solidFill>
                <a:latin typeface="Calibri" pitchFamily="34" charset="0"/>
                <a:ea typeface="新細明體" pitchFamily="18" charset="-120"/>
              </a:rPr>
              <a:t>抑制劑</a:t>
            </a:r>
            <a:endParaRPr lang="zh-TW" altLang="en-US" sz="3200">
              <a:solidFill>
                <a:srgbClr val="C00000"/>
              </a:solidFill>
              <a:latin typeface="Calibri" pitchFamily="34" charset="0"/>
              <a:ea typeface="新細明體" pitchFamily="18" charset="-120"/>
            </a:endParaRPr>
          </a:p>
        </p:txBody>
      </p:sp>
      <p:graphicFrame>
        <p:nvGraphicFramePr>
          <p:cNvPr id="49154" name="Object 14"/>
          <p:cNvGraphicFramePr>
            <a:graphicFrameLocks noGrp="1" noChangeAspect="1"/>
          </p:cNvGraphicFramePr>
          <p:nvPr/>
        </p:nvGraphicFramePr>
        <p:xfrm>
          <a:off x="7848600" y="0"/>
          <a:ext cx="1295400" cy="760413"/>
        </p:xfrm>
        <a:graphic>
          <a:graphicData uri="http://schemas.openxmlformats.org/presentationml/2006/ole">
            <p:oleObj spid="_x0000_s49154" name="CorelDRAW" r:id="rId3" imgW="453240" imgH="285480" progId="">
              <p:embed/>
            </p:oleObj>
          </a:graphicData>
        </a:graphic>
      </p:graphicFrame>
      <p:sp>
        <p:nvSpPr>
          <p:cNvPr id="49157"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1"/>
          <p:cNvSpPr>
            <a:spLocks noChangeArrowheads="1"/>
          </p:cNvSpPr>
          <p:nvPr/>
        </p:nvSpPr>
        <p:spPr bwMode="auto">
          <a:xfrm>
            <a:off x="7535863" y="1125538"/>
            <a:ext cx="738187" cy="2862262"/>
          </a:xfrm>
          <a:prstGeom prst="rect">
            <a:avLst/>
          </a:prstGeom>
          <a:noFill/>
          <a:ln w="9525">
            <a:noFill/>
            <a:miter lim="800000"/>
            <a:headEnd/>
            <a:tailEnd/>
          </a:ln>
        </p:spPr>
        <p:txBody>
          <a:bodyPr vert="eaVert" wrap="none">
            <a:spAutoFit/>
          </a:bodyPr>
          <a:lstStyle/>
          <a:p>
            <a:r>
              <a:rPr lang="zh-TW" altLang="en-US" sz="3600">
                <a:solidFill>
                  <a:srgbClr val="C00000"/>
                </a:solidFill>
                <a:latin typeface="萬用粗標準宋體"/>
                <a:ea typeface="萬用粗標準宋體"/>
                <a:cs typeface="萬用粗標準宋體"/>
              </a:rPr>
              <a:t>退化性關節炎</a:t>
            </a:r>
          </a:p>
        </p:txBody>
      </p:sp>
      <p:pic>
        <p:nvPicPr>
          <p:cNvPr id="5124" name="Picture 2" descr="http://1.bp.blogspot.com/-YvtUm2cCgwI/U-RKVgFk6mI/AAAAAAAAAHk/fsI5BJwOKbk/s1600/OA%E8%99%9F%E7%99%BC%E9%83%A8%E4%BD%8D.png"/>
          <p:cNvPicPr>
            <a:picLocks noChangeAspect="1" noChangeArrowheads="1"/>
          </p:cNvPicPr>
          <p:nvPr/>
        </p:nvPicPr>
        <p:blipFill>
          <a:blip r:embed="rId3"/>
          <a:srcRect/>
          <a:stretch>
            <a:fillRect/>
          </a:stretch>
        </p:blipFill>
        <p:spPr bwMode="auto">
          <a:xfrm>
            <a:off x="2339975" y="185738"/>
            <a:ext cx="4692650" cy="6672262"/>
          </a:xfrm>
          <a:prstGeom prst="rect">
            <a:avLst/>
          </a:prstGeom>
          <a:noFill/>
          <a:ln w="9525">
            <a:noFill/>
            <a:miter lim="800000"/>
            <a:headEnd/>
            <a:tailEnd/>
          </a:ln>
        </p:spPr>
      </p:pic>
      <p:graphicFrame>
        <p:nvGraphicFramePr>
          <p:cNvPr id="5122" name="Object 14"/>
          <p:cNvGraphicFramePr>
            <a:graphicFrameLocks noGrp="1" noChangeAspect="1"/>
          </p:cNvGraphicFramePr>
          <p:nvPr/>
        </p:nvGraphicFramePr>
        <p:xfrm>
          <a:off x="7848600" y="0"/>
          <a:ext cx="1295400" cy="760413"/>
        </p:xfrm>
        <a:graphic>
          <a:graphicData uri="http://schemas.openxmlformats.org/presentationml/2006/ole">
            <p:oleObj spid="_x0000_s5122" name="CorelDRAW" r:id="rId4" imgW="453240" imgH="285480" progId="">
              <p:embed/>
            </p:oleObj>
          </a:graphicData>
        </a:graphic>
      </p:graphicFrame>
      <p:sp>
        <p:nvSpPr>
          <p:cNvPr id="5125"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
          <p:cNvSpPr>
            <a:spLocks noChangeArrowheads="1"/>
          </p:cNvSpPr>
          <p:nvPr/>
        </p:nvSpPr>
        <p:spPr bwMode="auto">
          <a:xfrm>
            <a:off x="250825" y="1330325"/>
            <a:ext cx="8416925" cy="3170238"/>
          </a:xfrm>
          <a:prstGeom prst="rect">
            <a:avLst/>
          </a:prstGeom>
          <a:noFill/>
          <a:ln w="9525">
            <a:noFill/>
            <a:miter lim="800000"/>
            <a:headEnd/>
            <a:tailEnd/>
          </a:ln>
        </p:spPr>
        <p:txBody>
          <a:bodyPr wrap="none" anchor="ctr">
            <a:spAutoFit/>
          </a:bodyPr>
          <a:lstStyle/>
          <a:p>
            <a:pPr eaLnBrk="0" hangingPunct="0"/>
            <a:r>
              <a:rPr kumimoji="1" lang="en-US" altLang="zh-TW" sz="2000">
                <a:solidFill>
                  <a:srgbClr val="121110"/>
                </a:solidFill>
                <a:latin typeface="新細明體" pitchFamily="18" charset="-120"/>
                <a:ea typeface="新細明體" pitchFamily="18" charset="-120"/>
              </a:rPr>
              <a:t>(1)</a:t>
            </a:r>
            <a:r>
              <a:rPr kumimoji="1" lang="zh-TW" altLang="en-US" sz="2000">
                <a:solidFill>
                  <a:srgbClr val="121110"/>
                </a:solidFill>
                <a:latin typeface="新細明體" pitchFamily="18" charset="-120"/>
                <a:ea typeface="新細明體" pitchFamily="18" charset="-120"/>
              </a:rPr>
              <a:t>肉類：鵝、鴨、蟹、蝦、燒肉；無鱗魚</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生魚及鰻魚等</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、蚧蜆類；</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(2)</a:t>
            </a:r>
            <a:r>
              <a:rPr kumimoji="1" lang="zh-TW" altLang="en-US" sz="2000">
                <a:solidFill>
                  <a:srgbClr val="121110"/>
                </a:solidFill>
                <a:latin typeface="新細明體" pitchFamily="18" charset="-120"/>
                <a:ea typeface="新細明體" pitchFamily="18" charset="-120"/>
              </a:rPr>
              <a:t>糯米、黃豆</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豆腐可以食用</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、小麥；</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(3)</a:t>
            </a:r>
            <a:r>
              <a:rPr kumimoji="1" lang="zh-TW" altLang="en-US" sz="2000">
                <a:solidFill>
                  <a:srgbClr val="121110"/>
                </a:solidFill>
                <a:latin typeface="新細明體" pitchFamily="18" charset="-120"/>
                <a:ea typeface="新細明體" pitchFamily="18" charset="-120"/>
              </a:rPr>
              <a:t>蔬菜類：菇類、茄子、通菜、椰菜花、椰菜、南瓜；</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(4)</a:t>
            </a:r>
            <a:r>
              <a:rPr kumimoji="1" lang="zh-TW" altLang="en-US" sz="2000">
                <a:solidFill>
                  <a:srgbClr val="121110"/>
                </a:solidFill>
                <a:latin typeface="新細明體" pitchFamily="18" charset="-120"/>
                <a:ea typeface="新細明體" pitchFamily="18" charset="-120"/>
              </a:rPr>
              <a:t>水果類：菠蘿、芒果、木瓜、榴槤、龍眼、荔枝；</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(5)</a:t>
            </a:r>
            <a:r>
              <a:rPr kumimoji="1" lang="zh-TW" altLang="en-US" sz="2000">
                <a:solidFill>
                  <a:srgbClr val="121110"/>
                </a:solidFill>
                <a:latin typeface="新細明體" pitchFamily="18" charset="-120"/>
                <a:ea typeface="新細明體" pitchFamily="18" charset="-120"/>
              </a:rPr>
              <a:t>其他種類：牛奶、鮮奶、炒河粉類、油條、腸仔包、餅乾等煎炸食物；</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(6)</a:t>
            </a:r>
            <a:r>
              <a:rPr kumimoji="1" lang="zh-TW" altLang="en-US" sz="2000">
                <a:solidFill>
                  <a:srgbClr val="121110"/>
                </a:solidFill>
                <a:latin typeface="新細明體" pitchFamily="18" charset="-120"/>
                <a:ea typeface="新細明體" pitchFamily="18" charset="-120"/>
              </a:rPr>
              <a:t>反式脂肪食物：人造牛油、蛋撻、西餅、忌廉飽、奶油飽、鷄尾飽、</a:t>
            </a:r>
            <a:endParaRPr kumimoji="1" lang="en-US" altLang="zh-TW" sz="2000">
              <a:solidFill>
                <a:srgbClr val="121110"/>
              </a:solidFill>
              <a:latin typeface="新細明體" pitchFamily="18" charset="-12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    </a:t>
            </a:r>
            <a:r>
              <a:rPr kumimoji="1" lang="zh-TW" altLang="en-US" sz="2000">
                <a:solidFill>
                  <a:srgbClr val="121110"/>
                </a:solidFill>
                <a:latin typeface="新細明體" pitchFamily="18" charset="-120"/>
                <a:ea typeface="新細明體" pitchFamily="18" charset="-120"/>
              </a:rPr>
              <a:t>薯片、薯條等。</a:t>
            </a:r>
            <a:endParaRPr kumimoji="1" lang="zh-TW" altLang="en-US" sz="2000">
              <a:ea typeface="新細明體" pitchFamily="18" charset="-120"/>
            </a:endParaRPr>
          </a:p>
          <a:p>
            <a:pPr eaLnBrk="0" hangingPunct="0"/>
            <a:r>
              <a:rPr kumimoji="1" lang="en-US" altLang="zh-TW" sz="2000">
                <a:solidFill>
                  <a:srgbClr val="121110"/>
                </a:solidFill>
                <a:latin typeface="新細明體" pitchFamily="18" charset="-120"/>
                <a:ea typeface="新細明體" pitchFamily="18" charset="-120"/>
              </a:rPr>
              <a:t>(7) Ω6 (omega-6)</a:t>
            </a:r>
            <a:r>
              <a:rPr kumimoji="1" lang="zh-TW" altLang="en-US" sz="2000">
                <a:solidFill>
                  <a:srgbClr val="121110"/>
                </a:solidFill>
                <a:latin typeface="新細明體" pitchFamily="18" charset="-120"/>
                <a:ea typeface="新細明體" pitchFamily="18" charset="-120"/>
              </a:rPr>
              <a:t>的脂肪酸</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歐米茄六的脂肪酸</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：有的植物油含有</a:t>
            </a:r>
            <a:r>
              <a:rPr kumimoji="1" lang="en-US" altLang="zh-TW" sz="2000">
                <a:solidFill>
                  <a:srgbClr val="121110"/>
                </a:solidFill>
                <a:latin typeface="新細明體" pitchFamily="18" charset="-120"/>
                <a:ea typeface="新細明體" pitchFamily="18" charset="-120"/>
              </a:rPr>
              <a:t>Ω6</a:t>
            </a:r>
            <a:r>
              <a:rPr kumimoji="1" lang="zh-TW" altLang="en-US" sz="2000">
                <a:solidFill>
                  <a:srgbClr val="121110"/>
                </a:solidFill>
                <a:latin typeface="新細明體" pitchFamily="18" charset="-120"/>
                <a:ea typeface="新細明體" pitchFamily="18" charset="-120"/>
              </a:rPr>
              <a:t>，</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含量最高的首推葡萄籽油、黃豆油、紅花籽油和花生油。</a:t>
            </a:r>
            <a:endParaRPr kumimoji="1" lang="en-US" altLang="zh-TW" sz="2000">
              <a:solidFill>
                <a:srgbClr val="121110"/>
              </a:solidFill>
              <a:latin typeface="新細明體" pitchFamily="18" charset="-12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對強直性脊椎炎、類風濕性關節炎及肌腱痛症患者來說都應避免食用。</a:t>
            </a:r>
            <a:endParaRPr kumimoji="1" lang="zh-TW" altLang="en-US" sz="2000">
              <a:ea typeface="新細明體" pitchFamily="18" charset="-120"/>
            </a:endParaRPr>
          </a:p>
        </p:txBody>
      </p:sp>
      <p:sp>
        <p:nvSpPr>
          <p:cNvPr id="50180" name="矩形 2"/>
          <p:cNvSpPr>
            <a:spLocks noChangeArrowheads="1"/>
          </p:cNvSpPr>
          <p:nvPr/>
        </p:nvSpPr>
        <p:spPr bwMode="auto">
          <a:xfrm>
            <a:off x="468313" y="620713"/>
            <a:ext cx="7991475" cy="400050"/>
          </a:xfrm>
          <a:prstGeom prst="rect">
            <a:avLst/>
          </a:prstGeom>
          <a:noFill/>
          <a:ln w="9525">
            <a:noFill/>
            <a:miter lim="800000"/>
            <a:headEnd/>
            <a:tailEnd/>
          </a:ln>
        </p:spPr>
        <p:txBody>
          <a:bodyPr>
            <a:spAutoFit/>
          </a:bodyPr>
          <a:lstStyle/>
          <a:p>
            <a:r>
              <a:rPr kumimoji="1" lang="zh-TW" altLang="zh-TW" sz="2000">
                <a:solidFill>
                  <a:srgbClr val="C00000"/>
                </a:solidFill>
                <a:latin typeface="萬用粗標準宋體"/>
                <a:ea typeface="萬用粗標準宋體"/>
                <a:cs typeface="新細明體" pitchFamily="18" charset="-120"/>
              </a:rPr>
              <a:t>肌腱痛症及強直性脊椎炎、類風濕性關節炎患者避免進食以下食物：</a:t>
            </a:r>
          </a:p>
        </p:txBody>
      </p:sp>
      <p:graphicFrame>
        <p:nvGraphicFramePr>
          <p:cNvPr id="50178" name="Object 14"/>
          <p:cNvGraphicFramePr>
            <a:graphicFrameLocks noGrp="1" noChangeAspect="1"/>
          </p:cNvGraphicFramePr>
          <p:nvPr/>
        </p:nvGraphicFramePr>
        <p:xfrm>
          <a:off x="7848600" y="0"/>
          <a:ext cx="1295400" cy="760413"/>
        </p:xfrm>
        <a:graphic>
          <a:graphicData uri="http://schemas.openxmlformats.org/presentationml/2006/ole">
            <p:oleObj spid="_x0000_s50178" name="CorelDRAW" r:id="rId3" imgW="453240" imgH="285480" progId="">
              <p:embed/>
            </p:oleObj>
          </a:graphicData>
        </a:graphic>
      </p:graphicFrame>
      <p:sp>
        <p:nvSpPr>
          <p:cNvPr id="50181"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矩形 1"/>
          <p:cNvSpPr>
            <a:spLocks noChangeArrowheads="1"/>
          </p:cNvSpPr>
          <p:nvPr/>
        </p:nvSpPr>
        <p:spPr bwMode="auto">
          <a:xfrm>
            <a:off x="827088" y="476250"/>
            <a:ext cx="7129462" cy="954088"/>
          </a:xfrm>
          <a:prstGeom prst="rect">
            <a:avLst/>
          </a:prstGeom>
          <a:noFill/>
          <a:ln w="9525">
            <a:noFill/>
            <a:miter lim="800000"/>
            <a:headEnd/>
            <a:tailEnd/>
          </a:ln>
        </p:spPr>
        <p:txBody>
          <a:bodyPr>
            <a:spAutoFit/>
          </a:bodyPr>
          <a:lstStyle/>
          <a:p>
            <a:r>
              <a:rPr lang="zh-TW" altLang="en-US" sz="2800">
                <a:solidFill>
                  <a:srgbClr val="C00000"/>
                </a:solidFill>
                <a:latin typeface="萬用粗標準宋體"/>
                <a:ea typeface="萬用粗標準宋體"/>
                <a:cs typeface="萬用粗標準宋體"/>
              </a:rPr>
              <a:t>消化功能疲弱的人仕容易誘發免疫過敏反應，轉素食可減輕炎症的發生</a:t>
            </a:r>
          </a:p>
        </p:txBody>
      </p:sp>
      <p:sp>
        <p:nvSpPr>
          <p:cNvPr id="51204" name="Rectangle 1"/>
          <p:cNvSpPr>
            <a:spLocks noChangeArrowheads="1"/>
          </p:cNvSpPr>
          <p:nvPr/>
        </p:nvSpPr>
        <p:spPr bwMode="auto">
          <a:xfrm>
            <a:off x="250825" y="1687513"/>
            <a:ext cx="8569325" cy="5016500"/>
          </a:xfrm>
          <a:prstGeom prst="rect">
            <a:avLst/>
          </a:prstGeom>
          <a:noFill/>
          <a:ln w="9525">
            <a:noFill/>
            <a:miter lim="800000"/>
            <a:headEnd/>
            <a:tailEnd/>
          </a:ln>
        </p:spPr>
        <p:txBody>
          <a:bodyPr anchor="ctr">
            <a:spAutoFit/>
          </a:bodyPr>
          <a:lstStyle/>
          <a:p>
            <a:r>
              <a:rPr kumimoji="1" lang="zh-TW" altLang="en-US" sz="2000">
                <a:solidFill>
                  <a:srgbClr val="121110"/>
                </a:solidFill>
                <a:latin typeface="新細明體" pitchFamily="18" charset="-120"/>
                <a:ea typeface="新細明體" pitchFamily="18" charset="-120"/>
              </a:rPr>
              <a:t>現代醫學亦証實過敏反應同胃酸消化功能成正比的，若果胃酸</a:t>
            </a:r>
            <a:r>
              <a:rPr kumimoji="1" lang="en-US" altLang="zh-TW" sz="2000">
                <a:solidFill>
                  <a:srgbClr val="121110"/>
                </a:solidFill>
                <a:latin typeface="新細明體" pitchFamily="18" charset="-120"/>
                <a:ea typeface="新細明體" pitchFamily="18" charset="-120"/>
              </a:rPr>
              <a:t>PH</a:t>
            </a:r>
            <a:r>
              <a:rPr kumimoji="1" lang="zh-TW" altLang="en-US" sz="2000">
                <a:solidFill>
                  <a:srgbClr val="121110"/>
                </a:solidFill>
                <a:latin typeface="新細明體" pitchFamily="18" charset="-120"/>
                <a:ea typeface="新細明體" pitchFamily="18" charset="-120"/>
              </a:rPr>
              <a:t>值達到</a:t>
            </a:r>
            <a:r>
              <a:rPr kumimoji="1" lang="en-US" altLang="zh-TW" sz="2000">
                <a:solidFill>
                  <a:srgbClr val="121110"/>
                </a:solidFill>
                <a:latin typeface="新細明體" pitchFamily="18" charset="-120"/>
                <a:ea typeface="新細明體" pitchFamily="18" charset="-120"/>
              </a:rPr>
              <a:t>1</a:t>
            </a:r>
            <a:r>
              <a:rPr kumimoji="1" lang="zh-TW" altLang="en-US" sz="2000">
                <a:solidFill>
                  <a:srgbClr val="121110"/>
                </a:solidFill>
                <a:latin typeface="新細明體" pitchFamily="18" charset="-120"/>
                <a:ea typeface="新細明體" pitchFamily="18" charset="-120"/>
              </a:rPr>
              <a:t>至</a:t>
            </a:r>
            <a:r>
              <a:rPr kumimoji="1" lang="en-US" altLang="zh-TW" sz="2000">
                <a:solidFill>
                  <a:srgbClr val="121110"/>
                </a:solidFill>
                <a:latin typeface="新細明體" pitchFamily="18" charset="-120"/>
                <a:ea typeface="新細明體" pitchFamily="18" charset="-120"/>
              </a:rPr>
              <a:t>2</a:t>
            </a:r>
            <a:r>
              <a:rPr kumimoji="1" lang="zh-TW" altLang="en-US" sz="2000">
                <a:solidFill>
                  <a:srgbClr val="121110"/>
                </a:solidFill>
                <a:latin typeface="新細明體" pitchFamily="18" charset="-120"/>
                <a:ea typeface="新細明體" pitchFamily="18" charset="-120"/>
              </a:rPr>
              <a:t>健康的強酸性，能有效的消化分解蛋白質和一切的致敏原，但現代人普遍的胃酸</a:t>
            </a:r>
            <a:r>
              <a:rPr kumimoji="1" lang="en-US" altLang="zh-TW" sz="2000">
                <a:solidFill>
                  <a:srgbClr val="121110"/>
                </a:solidFill>
                <a:latin typeface="新細明體" pitchFamily="18" charset="-120"/>
                <a:ea typeface="新細明體" pitchFamily="18" charset="-120"/>
              </a:rPr>
              <a:t>PH</a:t>
            </a:r>
            <a:r>
              <a:rPr kumimoji="1" lang="zh-TW" altLang="en-US" sz="2000">
                <a:solidFill>
                  <a:srgbClr val="121110"/>
                </a:solidFill>
                <a:latin typeface="新細明體" pitchFamily="18" charset="-120"/>
                <a:ea typeface="新細明體" pitchFamily="18" charset="-120"/>
              </a:rPr>
              <a:t>值只有</a:t>
            </a:r>
            <a:r>
              <a:rPr kumimoji="1" lang="en-US" altLang="zh-TW" sz="2000">
                <a:solidFill>
                  <a:srgbClr val="121110"/>
                </a:solidFill>
                <a:latin typeface="新細明體" pitchFamily="18" charset="-120"/>
                <a:ea typeface="新細明體" pitchFamily="18" charset="-120"/>
              </a:rPr>
              <a:t>4</a:t>
            </a:r>
            <a:r>
              <a:rPr kumimoji="1" lang="zh-TW" altLang="en-US" sz="2000">
                <a:solidFill>
                  <a:srgbClr val="121110"/>
                </a:solidFill>
                <a:latin typeface="新細明體" pitchFamily="18" charset="-120"/>
                <a:ea typeface="新細明體" pitchFamily="18" charset="-120"/>
              </a:rPr>
              <a:t>至</a:t>
            </a:r>
            <a:r>
              <a:rPr kumimoji="1" lang="en-US" altLang="zh-TW" sz="2000">
                <a:solidFill>
                  <a:srgbClr val="121110"/>
                </a:solidFill>
                <a:latin typeface="新細明體" pitchFamily="18" charset="-120"/>
                <a:ea typeface="新細明體" pitchFamily="18" charset="-120"/>
              </a:rPr>
              <a:t>5</a:t>
            </a:r>
            <a:r>
              <a:rPr kumimoji="1" lang="zh-TW" altLang="en-US" sz="2000">
                <a:solidFill>
                  <a:srgbClr val="121110"/>
                </a:solidFill>
                <a:latin typeface="新細明體" pitchFamily="18" charset="-120"/>
                <a:ea typeface="新細明體" pitchFamily="18" charset="-120"/>
              </a:rPr>
              <a:t>，接近中性的</a:t>
            </a:r>
            <a:r>
              <a:rPr kumimoji="1" lang="en-US" altLang="zh-TW" sz="2000">
                <a:solidFill>
                  <a:srgbClr val="121110"/>
                </a:solidFill>
                <a:latin typeface="新細明體" pitchFamily="18" charset="-120"/>
                <a:ea typeface="新細明體" pitchFamily="18" charset="-120"/>
              </a:rPr>
              <a:t>PH</a:t>
            </a:r>
            <a:r>
              <a:rPr kumimoji="1" lang="zh-TW" altLang="en-US" sz="2000">
                <a:solidFill>
                  <a:srgbClr val="121110"/>
                </a:solidFill>
                <a:latin typeface="新細明體" pitchFamily="18" charset="-120"/>
                <a:ea typeface="新細明體" pitchFamily="18" charset="-120"/>
              </a:rPr>
              <a:t>值，因此而形成很多異蛋白不能消化分解，當這些異蛋白進入血液裡會誘發抗原反應，白血球會對這些不能消化的蛋白質誤以為有細菌病毒入侵，而發放一系列生化戰想消滅入侵的病毒，而這些異白質會類似我們人體某些器官的組織，例如皮膚，關節，腸臟，虹膜，腎臟，所以白血球有時會殺錯良民攻擊自己的器官，這樣就是我們醫學上所稱的免疫反噬</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過敏，當中包括濕疹、強直性脊椎炎、類風濕關節炎、虹膜炎、克隆氏症、紅班狼瘡等都是類似的病症。</a:t>
            </a:r>
            <a:endParaRPr kumimoji="1" lang="en-US" altLang="zh-TW" sz="2000">
              <a:solidFill>
                <a:srgbClr val="121110"/>
              </a:solidFill>
              <a:latin typeface="新細明體" pitchFamily="18" charset="-120"/>
              <a:ea typeface="新細明體" pitchFamily="18" charset="-120"/>
            </a:endParaRPr>
          </a:p>
          <a:p>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有上述病症的人士亦不建議進食這些含有異蛋白及過敏酵素的水果：菠蘿、芒果、榴槤、木瓜、桃、杏桃</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註：若經</a:t>
            </a:r>
            <a:r>
              <a:rPr kumimoji="1" lang="en-US" altLang="zh-TW" sz="2000">
                <a:solidFill>
                  <a:srgbClr val="121110"/>
                </a:solidFill>
                <a:latin typeface="新細明體" pitchFamily="18" charset="-120"/>
                <a:ea typeface="新細明體" pitchFamily="18" charset="-120"/>
              </a:rPr>
              <a:t>50</a:t>
            </a:r>
            <a:r>
              <a:rPr kumimoji="1" lang="zh-TW" altLang="en-US" sz="2000">
                <a:solidFill>
                  <a:srgbClr val="121110"/>
                </a:solidFill>
                <a:latin typeface="新細明體" pitchFamily="18" charset="-120"/>
                <a:ea typeface="新細明體" pitchFamily="18" charset="-120"/>
              </a:rPr>
              <a:t>度以上高温加熱</a:t>
            </a:r>
            <a:r>
              <a:rPr kumimoji="1" lang="en-US" altLang="zh-TW" sz="2000">
                <a:solidFill>
                  <a:srgbClr val="121110"/>
                </a:solidFill>
                <a:latin typeface="新細明體" pitchFamily="18" charset="-120"/>
                <a:ea typeface="新細明體" pitchFamily="18" charset="-120"/>
              </a:rPr>
              <a:t>1</a:t>
            </a:r>
            <a:r>
              <a:rPr kumimoji="1" lang="zh-TW" altLang="en-US" sz="2000">
                <a:solidFill>
                  <a:srgbClr val="121110"/>
                </a:solidFill>
                <a:latin typeface="新細明體" pitchFamily="18" charset="-120"/>
                <a:ea typeface="新細明體" pitchFamily="18" charset="-120"/>
              </a:rPr>
              <a:t>至</a:t>
            </a:r>
            <a:r>
              <a:rPr kumimoji="1" lang="en-US" altLang="zh-TW" sz="2000">
                <a:solidFill>
                  <a:srgbClr val="121110"/>
                </a:solidFill>
                <a:latin typeface="新細明體" pitchFamily="18" charset="-120"/>
                <a:ea typeface="新細明體" pitchFamily="18" charset="-120"/>
              </a:rPr>
              <a:t>2</a:t>
            </a:r>
            <a:r>
              <a:rPr kumimoji="1" lang="zh-TW" altLang="en-US" sz="2000">
                <a:solidFill>
                  <a:srgbClr val="121110"/>
                </a:solidFill>
                <a:latin typeface="新細明體" pitchFamily="18" charset="-120"/>
                <a:ea typeface="新細明體" pitchFamily="18" charset="-120"/>
              </a:rPr>
              <a:t>分鐘，過敏酵素是會分解的</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常見的誘發因子</a:t>
            </a:r>
            <a:r>
              <a:rPr kumimoji="1" lang="zh-TW" altLang="en-US" sz="2000">
                <a:solidFill>
                  <a:srgbClr val="121110"/>
                </a:solidFill>
                <a:ea typeface="新細明體" pitchFamily="18" charset="-120"/>
              </a:rPr>
              <a:t> </a:t>
            </a:r>
            <a:r>
              <a:rPr kumimoji="1" lang="en-US" altLang="zh-TW" sz="2000">
                <a:solidFill>
                  <a:srgbClr val="121110"/>
                </a:solidFill>
                <a:latin typeface="新細明體" pitchFamily="18" charset="-120"/>
                <a:ea typeface="新細明體" pitchFamily="18" charset="-120"/>
              </a:rPr>
              <a:t>(</a:t>
            </a:r>
            <a:r>
              <a:rPr kumimoji="1" lang="zh-TW" altLang="en-US" sz="2000">
                <a:solidFill>
                  <a:srgbClr val="121110"/>
                </a:solidFill>
                <a:latin typeface="新細明體" pitchFamily="18" charset="-120"/>
                <a:ea typeface="新細明體" pitchFamily="18" charset="-120"/>
              </a:rPr>
              <a:t>過敏原</a:t>
            </a:r>
            <a:r>
              <a:rPr kumimoji="1" lang="en-US" altLang="zh-TW" sz="2000">
                <a:solidFill>
                  <a:srgbClr val="121110"/>
                </a:solidFill>
                <a:latin typeface="新細明體" pitchFamily="18" charset="-120"/>
                <a:ea typeface="新細明體" pitchFamily="18" charset="-120"/>
              </a:rPr>
              <a:t>)</a:t>
            </a:r>
            <a:r>
              <a:rPr kumimoji="1" lang="en-US" altLang="zh-TW" sz="2000">
                <a:solidFill>
                  <a:srgbClr val="121110"/>
                </a:solidFill>
                <a:ea typeface="新細明體" pitchFamily="18" charset="-120"/>
              </a:rPr>
              <a:t> </a:t>
            </a:r>
            <a:r>
              <a:rPr kumimoji="1" lang="zh-TW" altLang="en-US" sz="2000">
                <a:solidFill>
                  <a:srgbClr val="121110"/>
                </a:solidFill>
                <a:latin typeface="新細明體" pitchFamily="18" charset="-120"/>
                <a:ea typeface="新細明體" pitchFamily="18" charset="-120"/>
              </a:rPr>
              <a:t>：</a:t>
            </a:r>
            <a:endParaRPr kumimoji="1" lang="zh-TW" altLang="en-US" sz="2000">
              <a:ea typeface="新細明體" pitchFamily="18" charset="-120"/>
            </a:endParaRPr>
          </a:p>
          <a:p>
            <a:pPr eaLnBrk="0" hangingPunct="0"/>
            <a:r>
              <a:rPr kumimoji="1" lang="zh-TW" altLang="en-US" sz="2000">
                <a:solidFill>
                  <a:srgbClr val="121110"/>
                </a:solidFill>
                <a:latin typeface="新細明體" pitchFamily="18" charset="-120"/>
                <a:ea typeface="新細明體" pitchFamily="18" charset="-120"/>
              </a:rPr>
              <a:t>蛋、奶、小麥、黃豆、花生、榛果及其他堅果，亦建議飯水分離進行膳食。</a:t>
            </a:r>
            <a:endParaRPr kumimoji="1" lang="zh-TW" altLang="en-US" sz="2000">
              <a:ea typeface="新細明體" pitchFamily="18" charset="-120"/>
            </a:endParaRPr>
          </a:p>
          <a:p>
            <a:pPr eaLnBrk="0" hangingPunct="0"/>
            <a:r>
              <a:rPr kumimoji="1" lang="zh-TW" altLang="en-US" sz="2000">
                <a:solidFill>
                  <a:srgbClr val="121110"/>
                </a:solidFill>
                <a:ea typeface="新細明體" pitchFamily="18" charset="-120"/>
              </a:rPr>
              <a:t> </a:t>
            </a:r>
            <a:endParaRPr kumimoji="1" lang="zh-TW" altLang="en-US" sz="2000">
              <a:ea typeface="新細明體" pitchFamily="18" charset="-120"/>
            </a:endParaRPr>
          </a:p>
        </p:txBody>
      </p:sp>
      <p:graphicFrame>
        <p:nvGraphicFramePr>
          <p:cNvPr id="51202" name="Object 14"/>
          <p:cNvGraphicFramePr>
            <a:graphicFrameLocks noGrp="1" noChangeAspect="1"/>
          </p:cNvGraphicFramePr>
          <p:nvPr/>
        </p:nvGraphicFramePr>
        <p:xfrm>
          <a:off x="7848600" y="0"/>
          <a:ext cx="1295400" cy="760413"/>
        </p:xfrm>
        <a:graphic>
          <a:graphicData uri="http://schemas.openxmlformats.org/presentationml/2006/ole">
            <p:oleObj spid="_x0000_s51202" name="CorelDRAW" r:id="rId3" imgW="453240" imgH="285480" progId="">
              <p:embed/>
            </p:oleObj>
          </a:graphicData>
        </a:graphic>
      </p:graphicFrame>
      <p:sp>
        <p:nvSpPr>
          <p:cNvPr id="51205"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468313" y="1670050"/>
            <a:ext cx="8323262" cy="1200150"/>
          </a:xfrm>
          <a:prstGeom prst="rect">
            <a:avLst/>
          </a:prstGeom>
          <a:noFill/>
          <a:ln w="9525">
            <a:noFill/>
            <a:miter lim="800000"/>
            <a:headEnd/>
            <a:tailEnd/>
          </a:ln>
        </p:spPr>
        <p:txBody>
          <a:bodyPr wrap="none" anchor="ctr">
            <a:spAutoFit/>
          </a:bodyPr>
          <a:lstStyle/>
          <a:p>
            <a:pPr eaLnBrk="0" hangingPunct="0"/>
            <a:r>
              <a:rPr kumimoji="1" lang="zh-TW" altLang="en-US" sz="2400">
                <a:solidFill>
                  <a:srgbClr val="121110"/>
                </a:solidFill>
                <a:latin typeface="新細明體" pitchFamily="18" charset="-120"/>
                <a:ea typeface="新細明體" pitchFamily="18" charset="-120"/>
              </a:rPr>
              <a:t>麩醯胺酸、</a:t>
            </a:r>
            <a:r>
              <a:rPr kumimoji="1" lang="zh-TW" altLang="zh-TW" sz="2400">
                <a:solidFill>
                  <a:srgbClr val="121110"/>
                </a:solidFill>
                <a:latin typeface="新細明體" pitchFamily="18" charset="-120"/>
                <a:ea typeface="新細明體" pitchFamily="18" charset="-120"/>
              </a:rPr>
              <a:t>鱗蝦油</a:t>
            </a:r>
            <a:r>
              <a:rPr kumimoji="1" lang="zh-TW" altLang="en-US" sz="2400">
                <a:solidFill>
                  <a:srgbClr val="121110"/>
                </a:solidFill>
                <a:latin typeface="新細明體" pitchFamily="18" charset="-120"/>
                <a:ea typeface="新細明體" pitchFamily="18" charset="-120"/>
              </a:rPr>
              <a:t>、亞麻籽油、魚油、月見草油、硫鋅酸、</a:t>
            </a:r>
            <a:endParaRPr kumimoji="1" lang="en-US" altLang="zh-TW" sz="2400">
              <a:solidFill>
                <a:srgbClr val="121110"/>
              </a:solidFill>
              <a:latin typeface="新細明體" pitchFamily="18" charset="-120"/>
              <a:ea typeface="新細明體" pitchFamily="18" charset="-120"/>
            </a:endParaRPr>
          </a:p>
          <a:p>
            <a:pPr eaLnBrk="0" hangingPunct="0"/>
            <a:r>
              <a:rPr kumimoji="1" lang="zh-TW" altLang="en-US" sz="2400">
                <a:solidFill>
                  <a:srgbClr val="121110"/>
                </a:solidFill>
                <a:latin typeface="新細明體" pitchFamily="18" charset="-120"/>
                <a:ea typeface="新細明體" pitchFamily="18" charset="-120"/>
              </a:rPr>
              <a:t>酵素、薑黃素、洋葱素、綠茶素、前花青素</a:t>
            </a:r>
            <a:r>
              <a:rPr kumimoji="1" lang="en-US" altLang="zh-TW" sz="2400">
                <a:solidFill>
                  <a:srgbClr val="121110"/>
                </a:solidFill>
                <a:latin typeface="新細明體" pitchFamily="18" charset="-120"/>
                <a:ea typeface="新細明體" pitchFamily="18" charset="-120"/>
              </a:rPr>
              <a:t>(OPC)</a:t>
            </a:r>
            <a:r>
              <a:rPr kumimoji="1" lang="zh-TW" altLang="en-US" sz="2400">
                <a:solidFill>
                  <a:srgbClr val="121110"/>
                </a:solidFill>
                <a:latin typeface="新細明體" pitchFamily="18" charset="-120"/>
                <a:ea typeface="新細明體" pitchFamily="18" charset="-120"/>
              </a:rPr>
              <a:t>、有機硫、</a:t>
            </a:r>
            <a:endParaRPr kumimoji="1" lang="en-US" altLang="zh-TW" sz="2400">
              <a:solidFill>
                <a:srgbClr val="121110"/>
              </a:solidFill>
              <a:latin typeface="新細明體" pitchFamily="18" charset="-120"/>
              <a:ea typeface="新細明體" pitchFamily="18" charset="-120"/>
            </a:endParaRPr>
          </a:p>
          <a:p>
            <a:pPr eaLnBrk="0" hangingPunct="0"/>
            <a:r>
              <a:rPr kumimoji="1" lang="zh-TW" altLang="en-US" sz="2400">
                <a:solidFill>
                  <a:srgbClr val="121110"/>
                </a:solidFill>
                <a:latin typeface="新細明體" pitchFamily="18" charset="-120"/>
                <a:ea typeface="新細明體" pitchFamily="18" charset="-120"/>
              </a:rPr>
              <a:t>益生菌、柑橘生物類黃酮、乳香等。</a:t>
            </a:r>
            <a:endParaRPr kumimoji="1" lang="zh-TW" altLang="en-US" sz="2400">
              <a:ea typeface="新細明體" pitchFamily="18" charset="-120"/>
            </a:endParaRPr>
          </a:p>
        </p:txBody>
      </p:sp>
      <p:sp>
        <p:nvSpPr>
          <p:cNvPr id="52228" name="矩形 2"/>
          <p:cNvSpPr>
            <a:spLocks noChangeArrowheads="1"/>
          </p:cNvSpPr>
          <p:nvPr/>
        </p:nvSpPr>
        <p:spPr bwMode="auto">
          <a:xfrm>
            <a:off x="611188" y="765175"/>
            <a:ext cx="7921625" cy="508000"/>
          </a:xfrm>
          <a:prstGeom prst="rect">
            <a:avLst/>
          </a:prstGeom>
          <a:noFill/>
          <a:ln w="9525">
            <a:noFill/>
            <a:miter lim="800000"/>
            <a:headEnd/>
            <a:tailEnd/>
          </a:ln>
        </p:spPr>
        <p:txBody>
          <a:bodyPr>
            <a:spAutoFit/>
          </a:bodyPr>
          <a:lstStyle/>
          <a:p>
            <a:r>
              <a:rPr kumimoji="1" lang="zh-TW" altLang="zh-TW" sz="2700">
                <a:solidFill>
                  <a:srgbClr val="C00000"/>
                </a:solidFill>
                <a:latin typeface="萬用粗標準宋體"/>
                <a:ea typeface="萬用粗標準宋體"/>
                <a:cs typeface="新細明體" pitchFamily="18" charset="-120"/>
              </a:rPr>
              <a:t>適合免疫系統紊亂患者服用的功能性營養養補充品：</a:t>
            </a:r>
          </a:p>
        </p:txBody>
      </p:sp>
      <p:graphicFrame>
        <p:nvGraphicFramePr>
          <p:cNvPr id="52226" name="Object 14"/>
          <p:cNvGraphicFramePr>
            <a:graphicFrameLocks noGrp="1" noChangeAspect="1"/>
          </p:cNvGraphicFramePr>
          <p:nvPr/>
        </p:nvGraphicFramePr>
        <p:xfrm>
          <a:off x="7848600" y="0"/>
          <a:ext cx="1295400" cy="760413"/>
        </p:xfrm>
        <a:graphic>
          <a:graphicData uri="http://schemas.openxmlformats.org/presentationml/2006/ole">
            <p:oleObj spid="_x0000_s52226" name="CorelDRAW" r:id="rId3" imgW="453240" imgH="285480" progId="">
              <p:embed/>
            </p:oleObj>
          </a:graphicData>
        </a:graphic>
      </p:graphicFrame>
      <p:sp>
        <p:nvSpPr>
          <p:cNvPr id="52229"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矩形 3"/>
          <p:cNvSpPr>
            <a:spLocks noChangeArrowheads="1"/>
          </p:cNvSpPr>
          <p:nvPr/>
        </p:nvSpPr>
        <p:spPr bwMode="auto">
          <a:xfrm>
            <a:off x="1979613" y="188913"/>
            <a:ext cx="5108575" cy="584200"/>
          </a:xfrm>
          <a:prstGeom prst="rect">
            <a:avLst/>
          </a:prstGeom>
          <a:noFill/>
          <a:ln w="9525">
            <a:noFill/>
            <a:miter lim="800000"/>
            <a:headEnd/>
            <a:tailEnd/>
          </a:ln>
        </p:spPr>
        <p:txBody>
          <a:bodyPr>
            <a:spAutoFit/>
          </a:bodyPr>
          <a:lstStyle/>
          <a:p>
            <a:r>
              <a:rPr lang="zh-TW" altLang="en-US" sz="3200">
                <a:solidFill>
                  <a:srgbClr val="002060"/>
                </a:solidFill>
                <a:latin typeface="華康POP1體W7(P)"/>
                <a:ea typeface="華康POP1體W7(P)"/>
                <a:cs typeface="華康POP1體W7(P)"/>
              </a:rPr>
              <a:t>人體進食脂肪酸的健康選擇</a:t>
            </a:r>
          </a:p>
        </p:txBody>
      </p:sp>
      <p:sp>
        <p:nvSpPr>
          <p:cNvPr id="53252" name="矩形 10"/>
          <p:cNvSpPr>
            <a:spLocks noChangeArrowheads="1"/>
          </p:cNvSpPr>
          <p:nvPr/>
        </p:nvSpPr>
        <p:spPr bwMode="auto">
          <a:xfrm>
            <a:off x="5076825" y="5732463"/>
            <a:ext cx="4067175" cy="923925"/>
          </a:xfrm>
          <a:prstGeom prst="rect">
            <a:avLst/>
          </a:prstGeom>
          <a:noFill/>
          <a:ln w="9525">
            <a:noFill/>
            <a:miter lim="800000"/>
            <a:headEnd/>
            <a:tailEnd/>
          </a:ln>
        </p:spPr>
        <p:txBody>
          <a:bodyPr>
            <a:spAutoFit/>
          </a:bodyPr>
          <a:lstStyle/>
          <a:p>
            <a:r>
              <a:rPr lang="en-US" altLang="zh-TW">
                <a:solidFill>
                  <a:srgbClr val="00B050"/>
                </a:solidFill>
                <a:latin typeface="Calibri" pitchFamily="34" charset="0"/>
                <a:ea typeface="新細明體" pitchFamily="18" charset="-120"/>
              </a:rPr>
              <a:t>PGE1</a:t>
            </a:r>
            <a:r>
              <a:rPr lang="zh-TW" altLang="en-US">
                <a:solidFill>
                  <a:srgbClr val="00B050"/>
                </a:solidFill>
                <a:latin typeface="Calibri" pitchFamily="34" charset="0"/>
                <a:ea typeface="新細明體" pitchFamily="18" charset="-120"/>
              </a:rPr>
              <a:t>及</a:t>
            </a:r>
            <a:r>
              <a:rPr lang="en-US" altLang="zh-TW">
                <a:solidFill>
                  <a:srgbClr val="00B050"/>
                </a:solidFill>
                <a:latin typeface="Calibri" pitchFamily="34" charset="0"/>
                <a:ea typeface="新細明體" pitchFamily="18" charset="-120"/>
              </a:rPr>
              <a:t>PGE3</a:t>
            </a:r>
            <a:r>
              <a:rPr lang="zh-TW" altLang="en-US">
                <a:solidFill>
                  <a:srgbClr val="00B050"/>
                </a:solidFill>
                <a:latin typeface="Calibri" pitchFamily="34" charset="0"/>
                <a:ea typeface="新細明體" pitchFamily="18" charset="-120"/>
              </a:rPr>
              <a:t>，它是優質的二十碳烯酸，是組成荷爾蒙所需的養分，具有止痛和抗炎的作用。</a:t>
            </a:r>
            <a:r>
              <a:rPr lang="en-US" altLang="zh-TW">
                <a:solidFill>
                  <a:srgbClr val="00B050"/>
                </a:solidFill>
                <a:latin typeface="Calibri" pitchFamily="34" charset="0"/>
                <a:ea typeface="新細明體" pitchFamily="18" charset="-120"/>
              </a:rPr>
              <a:t>PG</a:t>
            </a:r>
            <a:r>
              <a:rPr lang="zh-TW" altLang="en-US">
                <a:solidFill>
                  <a:srgbClr val="00B050"/>
                </a:solidFill>
                <a:latin typeface="Calibri" pitchFamily="34" charset="0"/>
                <a:ea typeface="新細明體" pitchFamily="18" charset="-120"/>
              </a:rPr>
              <a:t>是前列腺素的意思。</a:t>
            </a:r>
          </a:p>
        </p:txBody>
      </p:sp>
      <p:grpSp>
        <p:nvGrpSpPr>
          <p:cNvPr id="53253" name="群組 15"/>
          <p:cNvGrpSpPr>
            <a:grpSpLocks/>
          </p:cNvGrpSpPr>
          <p:nvPr/>
        </p:nvGrpSpPr>
        <p:grpSpPr bwMode="auto">
          <a:xfrm>
            <a:off x="0" y="692150"/>
            <a:ext cx="8964613" cy="5327650"/>
            <a:chOff x="0" y="692696"/>
            <a:chExt cx="8964488" cy="5327799"/>
          </a:xfrm>
        </p:grpSpPr>
        <p:pic>
          <p:nvPicPr>
            <p:cNvPr id="53256" name="Picture 3" descr="D:\格式\盈康舍\盈康社講座\痛症怎麽辦\圖形1.JPG"/>
            <p:cNvPicPr>
              <a:picLocks noChangeAspect="1" noChangeArrowheads="1"/>
            </p:cNvPicPr>
            <p:nvPr/>
          </p:nvPicPr>
          <p:blipFill>
            <a:blip r:embed="rId3"/>
            <a:srcRect/>
            <a:stretch>
              <a:fillRect/>
            </a:stretch>
          </p:blipFill>
          <p:spPr bwMode="auto">
            <a:xfrm>
              <a:off x="0" y="1556792"/>
              <a:ext cx="8964488" cy="4463703"/>
            </a:xfrm>
            <a:prstGeom prst="rect">
              <a:avLst/>
            </a:prstGeom>
            <a:noFill/>
            <a:ln w="9525">
              <a:noFill/>
              <a:miter lim="800000"/>
              <a:headEnd/>
              <a:tailEnd/>
            </a:ln>
          </p:spPr>
        </p:pic>
        <p:sp>
          <p:nvSpPr>
            <p:cNvPr id="53257" name="矩形 4"/>
            <p:cNvSpPr>
              <a:spLocks noChangeArrowheads="1"/>
            </p:cNvSpPr>
            <p:nvPr/>
          </p:nvSpPr>
          <p:spPr bwMode="auto">
            <a:xfrm>
              <a:off x="1763688" y="692696"/>
              <a:ext cx="6048672" cy="523220"/>
            </a:xfrm>
            <a:prstGeom prst="rect">
              <a:avLst/>
            </a:prstGeom>
            <a:noFill/>
            <a:ln w="9525">
              <a:noFill/>
              <a:miter lim="800000"/>
              <a:headEnd/>
              <a:tailEnd/>
            </a:ln>
          </p:spPr>
          <p:txBody>
            <a:bodyPr>
              <a:spAutoFit/>
            </a:bodyPr>
            <a:lstStyle/>
            <a:p>
              <a:r>
                <a:rPr lang="zh-TW" altLang="en-US" sz="2800">
                  <a:solidFill>
                    <a:srgbClr val="FF0000"/>
                  </a:solidFill>
                  <a:latin typeface="Calibri" pitchFamily="34" charset="0"/>
                  <a:ea typeface="新細明體" pitchFamily="18" charset="-120"/>
                </a:rPr>
                <a:t>少食                                                  </a:t>
              </a:r>
              <a:r>
                <a:rPr lang="zh-TW" altLang="en-US" sz="2800">
                  <a:solidFill>
                    <a:srgbClr val="00B050"/>
                  </a:solidFill>
                  <a:latin typeface="Calibri" pitchFamily="34" charset="0"/>
                  <a:ea typeface="新細明體" pitchFamily="18" charset="-120"/>
                </a:rPr>
                <a:t>多食</a:t>
              </a:r>
            </a:p>
          </p:txBody>
        </p:sp>
        <p:sp>
          <p:nvSpPr>
            <p:cNvPr id="9" name="向下箭號 8"/>
            <p:cNvSpPr/>
            <p:nvPr/>
          </p:nvSpPr>
          <p:spPr>
            <a:xfrm flipH="1">
              <a:off x="6948391" y="1124508"/>
              <a:ext cx="46036" cy="431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10" name="向下箭號 9"/>
            <p:cNvSpPr/>
            <p:nvPr/>
          </p:nvSpPr>
          <p:spPr>
            <a:xfrm>
              <a:off x="2195482" y="1197535"/>
              <a:ext cx="73024" cy="358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53260" name="矩形 14"/>
            <p:cNvSpPr>
              <a:spLocks noChangeArrowheads="1"/>
            </p:cNvSpPr>
            <p:nvPr/>
          </p:nvSpPr>
          <p:spPr bwMode="auto">
            <a:xfrm>
              <a:off x="3635896" y="4293096"/>
              <a:ext cx="855821" cy="400110"/>
            </a:xfrm>
            <a:prstGeom prst="rect">
              <a:avLst/>
            </a:prstGeom>
            <a:noFill/>
            <a:ln w="9525">
              <a:noFill/>
              <a:miter lim="800000"/>
              <a:headEnd/>
              <a:tailEnd/>
            </a:ln>
          </p:spPr>
          <p:txBody>
            <a:bodyPr>
              <a:spAutoFit/>
            </a:bodyPr>
            <a:lstStyle/>
            <a:p>
              <a:r>
                <a:rPr lang="en-US" altLang="zh-TW" sz="2000">
                  <a:solidFill>
                    <a:srgbClr val="00B050"/>
                  </a:solidFill>
                  <a:latin typeface="Calibri" pitchFamily="34" charset="0"/>
                  <a:ea typeface="新細明體" pitchFamily="18" charset="-120"/>
                </a:rPr>
                <a:t>[</a:t>
              </a:r>
              <a:r>
                <a:rPr lang="zh-TW" altLang="en-US" sz="2000">
                  <a:solidFill>
                    <a:srgbClr val="00B050"/>
                  </a:solidFill>
                  <a:latin typeface="Calibri" pitchFamily="34" charset="0"/>
                  <a:ea typeface="新細明體" pitchFamily="18" charset="-120"/>
                </a:rPr>
                <a:t>消炎</a:t>
              </a:r>
              <a:r>
                <a:rPr lang="en-US" altLang="zh-TW" sz="2000">
                  <a:solidFill>
                    <a:srgbClr val="00B050"/>
                  </a:solidFill>
                  <a:latin typeface="Calibri" pitchFamily="34" charset="0"/>
                  <a:ea typeface="新細明體" pitchFamily="18" charset="-120"/>
                </a:rPr>
                <a:t>]</a:t>
              </a:r>
              <a:endParaRPr lang="zh-TW" altLang="en-US" sz="2000">
                <a:solidFill>
                  <a:srgbClr val="00B050"/>
                </a:solidFill>
                <a:latin typeface="Calibri" pitchFamily="34" charset="0"/>
                <a:ea typeface="新細明體" pitchFamily="18" charset="-120"/>
              </a:endParaRPr>
            </a:p>
          </p:txBody>
        </p:sp>
      </p:grpSp>
      <p:sp>
        <p:nvSpPr>
          <p:cNvPr id="53254" name="矩形 16"/>
          <p:cNvSpPr>
            <a:spLocks noChangeArrowheads="1"/>
          </p:cNvSpPr>
          <p:nvPr/>
        </p:nvSpPr>
        <p:spPr bwMode="auto">
          <a:xfrm>
            <a:off x="250825" y="6021388"/>
            <a:ext cx="4572000" cy="646112"/>
          </a:xfrm>
          <a:prstGeom prst="rect">
            <a:avLst/>
          </a:prstGeom>
          <a:noFill/>
          <a:ln w="9525">
            <a:noFill/>
            <a:miter lim="800000"/>
            <a:headEnd/>
            <a:tailEnd/>
          </a:ln>
        </p:spPr>
        <p:txBody>
          <a:bodyPr>
            <a:spAutoFit/>
          </a:bodyPr>
          <a:lstStyle/>
          <a:p>
            <a:r>
              <a:rPr lang="en-US" altLang="zh-TW">
                <a:solidFill>
                  <a:srgbClr val="FF0000"/>
                </a:solidFill>
                <a:latin typeface="Calibri" pitchFamily="34" charset="0"/>
                <a:ea typeface="新細明體" pitchFamily="18" charset="-120"/>
              </a:rPr>
              <a:t>PGE2</a:t>
            </a:r>
            <a:r>
              <a:rPr lang="zh-TW" altLang="en-US">
                <a:solidFill>
                  <a:srgbClr val="FF0000"/>
                </a:solidFill>
                <a:latin typeface="Calibri" pitchFamily="34" charset="0"/>
                <a:ea typeface="新細明體" pitchFamily="18" charset="-120"/>
              </a:rPr>
              <a:t>的二十碳烯酸，會導致身體發炎和疼痛的現象。他從花生四烯酸中產出。</a:t>
            </a:r>
          </a:p>
        </p:txBody>
      </p:sp>
      <p:graphicFrame>
        <p:nvGraphicFramePr>
          <p:cNvPr id="53250" name="Object 14"/>
          <p:cNvGraphicFramePr>
            <a:graphicFrameLocks noGrp="1" noChangeAspect="1"/>
          </p:cNvGraphicFramePr>
          <p:nvPr/>
        </p:nvGraphicFramePr>
        <p:xfrm>
          <a:off x="7848600" y="0"/>
          <a:ext cx="1295400" cy="760413"/>
        </p:xfrm>
        <a:graphic>
          <a:graphicData uri="http://schemas.openxmlformats.org/presentationml/2006/ole">
            <p:oleObj spid="_x0000_s53250" name="CorelDRAW" r:id="rId4" imgW="453240" imgH="285480" progId="">
              <p:embed/>
            </p:oleObj>
          </a:graphicData>
        </a:graphic>
      </p:graphicFrame>
      <p:sp>
        <p:nvSpPr>
          <p:cNvPr id="53255" name="矩形 12"/>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213" y="2133600"/>
            <a:ext cx="8135937" cy="3416300"/>
          </a:xfrm>
          <a:prstGeom prst="rect">
            <a:avLst/>
          </a:prstGeom>
        </p:spPr>
        <p:txBody>
          <a:bodyPr>
            <a:spAutoFit/>
          </a:bodyPr>
          <a:lstStyle/>
          <a:p>
            <a:pPr marL="457200" indent="-457200" fontAlgn="auto">
              <a:spcBef>
                <a:spcPts val="0"/>
              </a:spcBef>
              <a:spcAft>
                <a:spcPts val="0"/>
              </a:spcAft>
              <a:buFontTx/>
              <a:buAutoNum type="arabicPeriod"/>
              <a:defRPr/>
            </a:pPr>
            <a:r>
              <a:rPr lang="zh-TW" altLang="en-US" sz="2400" b="1" dirty="0">
                <a:latin typeface="+mn-lt"/>
                <a:ea typeface="+mn-ea"/>
              </a:rPr>
              <a:t>多吃</a:t>
            </a:r>
            <a:r>
              <a:rPr lang="en-US" altLang="zh-TW" sz="2400" b="1" dirty="0">
                <a:latin typeface="+mn-lt"/>
                <a:ea typeface="+mn-ea"/>
              </a:rPr>
              <a:t>ω-3 (</a:t>
            </a:r>
            <a:r>
              <a:rPr lang="zh-TW" altLang="en-US" sz="2400" b="1" dirty="0">
                <a:latin typeface="+mn-lt"/>
                <a:ea typeface="+mn-ea"/>
              </a:rPr>
              <a:t>水中動物、亞麻仁油</a:t>
            </a:r>
            <a:r>
              <a:rPr lang="en-US" altLang="zh-TW" sz="2400" b="1" dirty="0">
                <a:latin typeface="+mn-lt"/>
                <a:ea typeface="+mn-ea"/>
              </a:rPr>
              <a:t>)</a:t>
            </a:r>
            <a:r>
              <a:rPr lang="zh-TW" altLang="en-US" sz="2400" b="1" dirty="0">
                <a:latin typeface="+mn-lt"/>
                <a:ea typeface="+mn-ea"/>
              </a:rPr>
              <a:t>，少吃花生四烯酸 </a:t>
            </a:r>
            <a:r>
              <a:rPr lang="en-US" altLang="zh-TW" sz="2400" b="1" dirty="0">
                <a:latin typeface="+mn-lt"/>
                <a:ea typeface="+mn-ea"/>
              </a:rPr>
              <a:t>(</a:t>
            </a:r>
            <a:r>
              <a:rPr lang="zh-TW" altLang="en-US" sz="2400" b="1" dirty="0">
                <a:latin typeface="+mn-lt"/>
                <a:ea typeface="+mn-ea"/>
              </a:rPr>
              <a:t>陸上動物</a:t>
            </a:r>
            <a:r>
              <a:rPr lang="en-US" altLang="zh-TW" sz="2400" b="1" dirty="0">
                <a:latin typeface="+mn-lt"/>
                <a:ea typeface="+mn-ea"/>
              </a:rPr>
              <a:t>) </a:t>
            </a:r>
            <a:r>
              <a:rPr lang="zh-TW" altLang="en-US" sz="2400" b="1" dirty="0">
                <a:latin typeface="+mn-lt"/>
                <a:ea typeface="+mn-ea"/>
              </a:rPr>
              <a:t>和</a:t>
            </a:r>
            <a:r>
              <a:rPr lang="en-US" altLang="zh-TW" sz="2400" b="1" dirty="0">
                <a:latin typeface="+mn-lt"/>
                <a:ea typeface="+mn-ea"/>
              </a:rPr>
              <a:t>ω-6 (</a:t>
            </a:r>
            <a:r>
              <a:rPr lang="zh-TW" altLang="en-US" sz="2400" b="1" dirty="0">
                <a:latin typeface="+mn-lt"/>
                <a:ea typeface="+mn-ea"/>
              </a:rPr>
              <a:t>大部分蔬果與種子</a:t>
            </a:r>
            <a:r>
              <a:rPr lang="en-US" altLang="zh-TW" sz="2400" b="1" dirty="0">
                <a:latin typeface="+mn-lt"/>
                <a:ea typeface="+mn-ea"/>
              </a:rPr>
              <a:t>)</a:t>
            </a:r>
            <a:r>
              <a:rPr lang="zh-TW" altLang="en-US" sz="2400" b="1" dirty="0">
                <a:latin typeface="+mn-lt"/>
                <a:ea typeface="+mn-ea"/>
              </a:rPr>
              <a:t>。</a:t>
            </a:r>
            <a:endParaRPr lang="en-US" altLang="zh-TW" sz="2400" b="1" dirty="0">
              <a:latin typeface="+mn-lt"/>
              <a:ea typeface="+mn-ea"/>
            </a:endParaRPr>
          </a:p>
          <a:p>
            <a:pPr marL="457200" indent="-457200" fontAlgn="auto">
              <a:spcBef>
                <a:spcPts val="0"/>
              </a:spcBef>
              <a:spcAft>
                <a:spcPts val="0"/>
              </a:spcAft>
              <a:defRPr/>
            </a:pPr>
            <a:endParaRPr lang="zh-TW" altLang="en-US" sz="2400" dirty="0">
              <a:latin typeface="+mn-lt"/>
              <a:ea typeface="+mn-ea"/>
            </a:endParaRPr>
          </a:p>
          <a:p>
            <a:pPr fontAlgn="auto">
              <a:spcBef>
                <a:spcPts val="0"/>
              </a:spcBef>
              <a:spcAft>
                <a:spcPts val="0"/>
              </a:spcAft>
              <a:defRPr/>
            </a:pPr>
            <a:r>
              <a:rPr lang="zh-TW" altLang="en-US" sz="2400" dirty="0">
                <a:latin typeface="+mn-lt"/>
                <a:ea typeface="+mn-ea"/>
              </a:rPr>
              <a:t>亞麻仁油 </a:t>
            </a:r>
            <a:r>
              <a:rPr lang="en-US" altLang="zh-TW" sz="2400" dirty="0">
                <a:latin typeface="+mn-lt"/>
                <a:ea typeface="+mn-ea"/>
              </a:rPr>
              <a:t>(ALA) </a:t>
            </a:r>
            <a:r>
              <a:rPr lang="zh-TW" altLang="en-US" sz="2400" dirty="0">
                <a:latin typeface="+mn-lt"/>
                <a:ea typeface="+mn-ea"/>
              </a:rPr>
              <a:t>要經過好幾個步驟才能轉成</a:t>
            </a:r>
            <a:r>
              <a:rPr lang="en-US" altLang="zh-TW" sz="2400" dirty="0">
                <a:latin typeface="+mn-lt"/>
                <a:ea typeface="+mn-ea"/>
              </a:rPr>
              <a:t>PGE3</a:t>
            </a:r>
            <a:r>
              <a:rPr lang="zh-TW" altLang="en-US" sz="2400" dirty="0">
                <a:latin typeface="+mn-lt"/>
                <a:ea typeface="+mn-ea"/>
              </a:rPr>
              <a:t>，若體內酵素或輔酶缺乏，</a:t>
            </a:r>
            <a:r>
              <a:rPr lang="en-US" altLang="zh-TW" sz="2400" dirty="0">
                <a:latin typeface="+mn-lt"/>
                <a:ea typeface="+mn-ea"/>
              </a:rPr>
              <a:t>ALA</a:t>
            </a:r>
            <a:r>
              <a:rPr lang="zh-TW" altLang="en-US" sz="2400" dirty="0">
                <a:latin typeface="+mn-lt"/>
                <a:ea typeface="+mn-ea"/>
              </a:rPr>
              <a:t>就無法順利轉成</a:t>
            </a:r>
            <a:r>
              <a:rPr lang="en-US" altLang="zh-TW" sz="2400" dirty="0">
                <a:latin typeface="+mn-lt"/>
                <a:ea typeface="+mn-ea"/>
              </a:rPr>
              <a:t>PGE3</a:t>
            </a:r>
            <a:r>
              <a:rPr lang="zh-TW" altLang="en-US" sz="2400" dirty="0">
                <a:latin typeface="+mn-lt"/>
                <a:ea typeface="+mn-ea"/>
              </a:rPr>
              <a:t>。</a:t>
            </a:r>
            <a:endParaRPr lang="en-US" altLang="zh-TW" sz="2400" dirty="0">
              <a:latin typeface="+mn-lt"/>
              <a:ea typeface="+mn-ea"/>
            </a:endParaRPr>
          </a:p>
          <a:p>
            <a:pPr fontAlgn="auto">
              <a:spcBef>
                <a:spcPts val="0"/>
              </a:spcBef>
              <a:spcAft>
                <a:spcPts val="0"/>
              </a:spcAft>
              <a:defRPr/>
            </a:pPr>
            <a:endParaRPr lang="en-US" altLang="zh-TW" sz="2400" dirty="0">
              <a:latin typeface="+mn-lt"/>
              <a:ea typeface="+mn-ea"/>
            </a:endParaRPr>
          </a:p>
          <a:p>
            <a:pPr fontAlgn="auto">
              <a:spcBef>
                <a:spcPts val="0"/>
              </a:spcBef>
              <a:spcAft>
                <a:spcPts val="0"/>
              </a:spcAft>
              <a:defRPr/>
            </a:pPr>
            <a:r>
              <a:rPr lang="zh-TW" altLang="en-US" sz="2400" dirty="0">
                <a:latin typeface="+mn-lt"/>
                <a:ea typeface="+mn-ea"/>
              </a:rPr>
              <a:t>而鋅、鎂、</a:t>
            </a:r>
            <a:r>
              <a:rPr lang="en-US" altLang="zh-TW" sz="2400" dirty="0" err="1">
                <a:latin typeface="+mn-lt"/>
                <a:ea typeface="+mn-ea"/>
              </a:rPr>
              <a:t>VitC</a:t>
            </a:r>
            <a:r>
              <a:rPr lang="zh-TW" altLang="en-US" sz="2400" dirty="0">
                <a:latin typeface="+mn-lt"/>
                <a:ea typeface="+mn-ea"/>
              </a:rPr>
              <a:t>、</a:t>
            </a:r>
            <a:r>
              <a:rPr lang="en-US" altLang="zh-TW" sz="2400" dirty="0">
                <a:latin typeface="+mn-lt"/>
                <a:ea typeface="+mn-ea"/>
              </a:rPr>
              <a:t>VitB3</a:t>
            </a:r>
            <a:r>
              <a:rPr lang="zh-TW" altLang="en-US" sz="2400" dirty="0">
                <a:latin typeface="+mn-lt"/>
                <a:ea typeface="+mn-ea"/>
              </a:rPr>
              <a:t>、</a:t>
            </a:r>
            <a:r>
              <a:rPr lang="en-US" altLang="zh-TW" sz="2400" dirty="0">
                <a:latin typeface="+mn-lt"/>
                <a:ea typeface="+mn-ea"/>
              </a:rPr>
              <a:t>VitB6</a:t>
            </a:r>
            <a:r>
              <a:rPr lang="zh-TW" altLang="en-US" sz="2400" dirty="0">
                <a:latin typeface="+mn-lt"/>
                <a:ea typeface="+mn-ea"/>
              </a:rPr>
              <a:t>是</a:t>
            </a:r>
            <a:r>
              <a:rPr lang="en-US" altLang="zh-TW" sz="2400" dirty="0">
                <a:latin typeface="+mn-lt"/>
                <a:ea typeface="+mn-ea"/>
              </a:rPr>
              <a:t>ω-3</a:t>
            </a:r>
            <a:r>
              <a:rPr lang="zh-TW" altLang="en-US" sz="2400" dirty="0">
                <a:latin typeface="+mn-lt"/>
                <a:ea typeface="+mn-ea"/>
              </a:rPr>
              <a:t>在體內轉換重要輔酶，輔酶是協助酶作用的幫手。另外，</a:t>
            </a:r>
            <a:r>
              <a:rPr lang="en-US" altLang="zh-TW" sz="2400" dirty="0">
                <a:latin typeface="+mn-lt"/>
                <a:ea typeface="+mn-ea"/>
              </a:rPr>
              <a:t>DHA</a:t>
            </a:r>
            <a:r>
              <a:rPr lang="zh-TW" altLang="en-US" sz="2400" dirty="0">
                <a:latin typeface="+mn-lt"/>
                <a:ea typeface="+mn-ea"/>
              </a:rPr>
              <a:t>存在魚肉、海豹肉中，素食者無法攝取，建議可補充由褐藻提煉的</a:t>
            </a:r>
            <a:r>
              <a:rPr lang="en-US" altLang="zh-TW" sz="2400" dirty="0">
                <a:latin typeface="+mn-lt"/>
                <a:ea typeface="+mn-ea"/>
              </a:rPr>
              <a:t>DHA</a:t>
            </a:r>
            <a:r>
              <a:rPr lang="zh-TW" altLang="en-US" sz="2400" dirty="0">
                <a:latin typeface="+mn-lt"/>
                <a:ea typeface="+mn-ea"/>
              </a:rPr>
              <a:t>。</a:t>
            </a:r>
            <a:r>
              <a:rPr lang="zh-TW" altLang="en-US" dirty="0">
                <a:latin typeface="+mn-lt"/>
                <a:ea typeface="+mn-ea"/>
              </a:rPr>
              <a:t> </a:t>
            </a:r>
            <a:endParaRPr lang="zh-TW" altLang="en-US" dirty="0">
              <a:latin typeface="+mn-lt"/>
              <a:ea typeface="+mn-ea"/>
            </a:endParaRPr>
          </a:p>
        </p:txBody>
      </p:sp>
      <p:sp>
        <p:nvSpPr>
          <p:cNvPr id="101378" name="矩形 2"/>
          <p:cNvSpPr>
            <a:spLocks noChangeArrowheads="1"/>
          </p:cNvSpPr>
          <p:nvPr/>
        </p:nvSpPr>
        <p:spPr bwMode="auto">
          <a:xfrm>
            <a:off x="468313" y="765175"/>
            <a:ext cx="8329612" cy="584200"/>
          </a:xfrm>
          <a:prstGeom prst="rect">
            <a:avLst/>
          </a:prstGeom>
          <a:noFill/>
          <a:ln w="9525">
            <a:noFill/>
            <a:miter lim="800000"/>
            <a:headEnd/>
            <a:tailEnd/>
          </a:ln>
        </p:spPr>
        <p:txBody>
          <a:bodyPr wrap="none">
            <a:spAutoFit/>
          </a:bodyPr>
          <a:lstStyle/>
          <a:p>
            <a:r>
              <a:rPr lang="zh-TW" altLang="en-US" sz="3200" b="1">
                <a:solidFill>
                  <a:srgbClr val="C00000"/>
                </a:solidFill>
                <a:latin typeface="Calibri" pitchFamily="34" charset="0"/>
                <a:ea typeface="新細明體" pitchFamily="18" charset="-120"/>
              </a:rPr>
              <a:t>如何用天然的方法消炎 </a:t>
            </a:r>
            <a:r>
              <a:rPr lang="en-US" altLang="zh-TW" sz="3200" b="1">
                <a:solidFill>
                  <a:srgbClr val="C00000"/>
                </a:solidFill>
                <a:latin typeface="Calibri" pitchFamily="34" charset="0"/>
                <a:ea typeface="新細明體" pitchFamily="18" charset="-120"/>
              </a:rPr>
              <a:t>(</a:t>
            </a:r>
            <a:r>
              <a:rPr lang="zh-TW" altLang="en-US" sz="3200" b="1">
                <a:solidFill>
                  <a:srgbClr val="C00000"/>
                </a:solidFill>
                <a:latin typeface="Calibri" pitchFamily="34" charset="0"/>
                <a:ea typeface="新細明體" pitchFamily="18" charset="-120"/>
              </a:rPr>
              <a:t>增加好的二十碳酸</a:t>
            </a:r>
            <a:r>
              <a:rPr lang="en-US" altLang="zh-TW" sz="3200" b="1">
                <a:solidFill>
                  <a:srgbClr val="C00000"/>
                </a:solidFill>
                <a:latin typeface="Calibri" pitchFamily="34" charset="0"/>
                <a:ea typeface="新細明體" pitchFamily="18" charset="-120"/>
              </a:rPr>
              <a:t>)</a:t>
            </a:r>
            <a:r>
              <a:rPr lang="zh-TW" altLang="en-US" sz="3200" b="1">
                <a:solidFill>
                  <a:srgbClr val="C00000"/>
                </a:solidFill>
                <a:latin typeface="Calibri" pitchFamily="34" charset="0"/>
                <a:ea typeface="新細明體" pitchFamily="18" charset="-120"/>
              </a:rPr>
              <a:t>？</a:t>
            </a:r>
          </a:p>
        </p:txBody>
      </p:sp>
      <p:pic>
        <p:nvPicPr>
          <p:cNvPr id="101379" name="Picture 1" descr="D:\格式\盈康舍\盈康社講座\不健康的脂肪酸令細胞病變\圖形1.JPG"/>
          <p:cNvPicPr>
            <a:picLocks noChangeAspect="1" noChangeArrowheads="1"/>
          </p:cNvPicPr>
          <p:nvPr/>
        </p:nvPicPr>
        <p:blipFill>
          <a:blip r:embed="rId2"/>
          <a:srcRect/>
          <a:stretch>
            <a:fillRect/>
          </a:stretch>
        </p:blipFill>
        <p:spPr bwMode="auto">
          <a:xfrm>
            <a:off x="179388" y="476250"/>
            <a:ext cx="8670925"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0"/>
            <a:ext cx="8229600" cy="1384300"/>
          </a:xfrm>
        </p:spPr>
        <p:txBody>
          <a:bodyPr rtlCol="0">
            <a:normAutofit fontScale="90000"/>
          </a:bodyPr>
          <a:lstStyle/>
          <a:p>
            <a:pPr fontAlgn="auto">
              <a:spcAft>
                <a:spcPts val="0"/>
              </a:spcAft>
              <a:defRPr/>
            </a:pPr>
            <a:r>
              <a:rPr lang="en-US" altLang="zh-TW" dirty="0" smtClean="0"/>
              <a:t/>
            </a:r>
            <a:br>
              <a:rPr lang="en-US" altLang="zh-TW" dirty="0" smtClean="0"/>
            </a:br>
            <a:r>
              <a:rPr lang="zh-HK" altLang="zh-TW" sz="3600" dirty="0" smtClean="0">
                <a:solidFill>
                  <a:srgbClr val="C00000"/>
                </a:solidFill>
                <a:latin typeface="萬用粗標準宋體" pitchFamily="34" charset="-120"/>
                <a:ea typeface="萬用粗標準宋體" pitchFamily="34" charset="-120"/>
              </a:rPr>
              <a:t>反式脂肪</a:t>
            </a:r>
            <a:r>
              <a:rPr lang="en-US" altLang="zh-TW" sz="3600" dirty="0" smtClean="0">
                <a:solidFill>
                  <a:srgbClr val="C00000"/>
                </a:solidFill>
                <a:latin typeface="萬用粗標準宋體" pitchFamily="34" charset="-120"/>
                <a:ea typeface="萬用粗標準宋體" pitchFamily="34" charset="-120"/>
              </a:rPr>
              <a:t> / </a:t>
            </a:r>
            <a:r>
              <a:rPr lang="zh-HK" altLang="zh-TW" sz="3600" dirty="0" smtClean="0">
                <a:solidFill>
                  <a:srgbClr val="C00000"/>
                </a:solidFill>
                <a:latin typeface="萬用粗標準宋體" pitchFamily="34" charset="-120"/>
                <a:ea typeface="萬用粗標準宋體" pitchFamily="34" charset="-120"/>
              </a:rPr>
              <a:t>氫化植物油是健康殺手</a:t>
            </a:r>
            <a:r>
              <a:rPr lang="zh-HK" altLang="en-US" sz="3600" dirty="0" smtClean="0">
                <a:solidFill>
                  <a:srgbClr val="C00000"/>
                </a:solidFill>
                <a:latin typeface="萬用粗標準宋體" pitchFamily="34" charset="-120"/>
                <a:ea typeface="萬用粗標準宋體" pitchFamily="34" charset="-120"/>
              </a:rPr>
              <a:t>＊</a:t>
            </a:r>
            <a:r>
              <a:rPr lang="zh-HK" altLang="zh-TW" sz="3600" dirty="0" smtClean="0">
                <a:solidFill>
                  <a:srgbClr val="C00000"/>
                </a:solidFill>
                <a:latin typeface="萬用粗標準宋體" pitchFamily="34" charset="-120"/>
                <a:ea typeface="萬用粗標準宋體" pitchFamily="34" charset="-120"/>
              </a:rPr>
              <a:t/>
            </a:r>
            <a:br>
              <a:rPr lang="zh-HK" altLang="zh-TW" sz="3600" dirty="0" smtClean="0">
                <a:solidFill>
                  <a:srgbClr val="C00000"/>
                </a:solidFill>
                <a:latin typeface="萬用粗標準宋體" pitchFamily="34" charset="-120"/>
                <a:ea typeface="萬用粗標準宋體" pitchFamily="34" charset="-120"/>
              </a:rPr>
            </a:br>
            <a:endParaRPr lang="zh-TW" altLang="en-US" sz="3600" dirty="0">
              <a:solidFill>
                <a:srgbClr val="C00000"/>
              </a:solidFill>
              <a:latin typeface="萬用粗標準宋體" pitchFamily="34" charset="-120"/>
              <a:ea typeface="萬用粗標準宋體" pitchFamily="34" charset="-120"/>
            </a:endParaRPr>
          </a:p>
        </p:txBody>
      </p:sp>
      <p:pic>
        <p:nvPicPr>
          <p:cNvPr id="54276" name="Picture 2" descr="http://blog.yimg.com/3/7a4JnD97s5_.GpkaTvAMnI6mZ.bnU38Y5LM9IHNRupW360YWmdx5qQ--/6/o/zVxM3pMg2EOzy2U8aPCjlw.jpg">
            <a:hlinkClick r:id="rId3"/>
          </p:cNvPr>
          <p:cNvPicPr>
            <a:picLocks noChangeAspect="1" noChangeArrowheads="1"/>
          </p:cNvPicPr>
          <p:nvPr/>
        </p:nvPicPr>
        <p:blipFill>
          <a:blip r:embed="rId4"/>
          <a:srcRect/>
          <a:stretch>
            <a:fillRect/>
          </a:stretch>
        </p:blipFill>
        <p:spPr bwMode="auto">
          <a:xfrm>
            <a:off x="2051050" y="1412875"/>
            <a:ext cx="5122863" cy="4651375"/>
          </a:xfrm>
          <a:prstGeom prst="rect">
            <a:avLst/>
          </a:prstGeom>
          <a:noFill/>
          <a:ln w="9525">
            <a:noFill/>
            <a:miter lim="800000"/>
            <a:headEnd/>
            <a:tailEnd/>
          </a:ln>
        </p:spPr>
      </p:pic>
      <p:graphicFrame>
        <p:nvGraphicFramePr>
          <p:cNvPr id="54274" name="Object 14"/>
          <p:cNvGraphicFramePr>
            <a:graphicFrameLocks noGrp="1" noChangeAspect="1"/>
          </p:cNvGraphicFramePr>
          <p:nvPr/>
        </p:nvGraphicFramePr>
        <p:xfrm>
          <a:off x="7848600" y="0"/>
          <a:ext cx="1295400" cy="760413"/>
        </p:xfrm>
        <a:graphic>
          <a:graphicData uri="http://schemas.openxmlformats.org/presentationml/2006/ole">
            <p:oleObj spid="_x0000_s54274" name="CorelDRAW" r:id="rId5" imgW="453240" imgH="285480" progId="">
              <p:embed/>
            </p:oleObj>
          </a:graphicData>
        </a:graphic>
      </p:graphicFrame>
      <p:sp>
        <p:nvSpPr>
          <p:cNvPr id="54277"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68313" y="0"/>
            <a:ext cx="8064500" cy="692150"/>
          </a:xfrm>
        </p:spPr>
        <p:txBody>
          <a:bodyPr/>
          <a:lstStyle/>
          <a:p>
            <a:r>
              <a:rPr lang="zh-TW" altLang="en-US" sz="3200" smtClean="0">
                <a:solidFill>
                  <a:srgbClr val="C00000"/>
                </a:solidFill>
                <a:latin typeface="萬用粗標準宋體"/>
                <a:ea typeface="萬用粗標準宋體"/>
                <a:cs typeface="萬用粗標準宋體"/>
              </a:rPr>
              <a:t>反式脂肪酸和過氧化脂質對人體的傷害</a:t>
            </a:r>
          </a:p>
        </p:txBody>
      </p:sp>
      <p:pic>
        <p:nvPicPr>
          <p:cNvPr id="55300" name="Picture 3" descr="細胞構造"/>
          <p:cNvPicPr>
            <a:picLocks noGrp="1" noChangeAspect="1" noChangeArrowheads="1"/>
          </p:cNvPicPr>
          <p:nvPr>
            <p:ph sz="half" idx="2"/>
          </p:nvPr>
        </p:nvPicPr>
        <p:blipFill>
          <a:blip r:embed="rId3"/>
          <a:srcRect/>
          <a:stretch>
            <a:fillRect/>
          </a:stretch>
        </p:blipFill>
        <p:spPr>
          <a:xfrm>
            <a:off x="179388" y="692150"/>
            <a:ext cx="8785225" cy="6165850"/>
          </a:xfrm>
        </p:spPr>
      </p:pic>
      <p:graphicFrame>
        <p:nvGraphicFramePr>
          <p:cNvPr id="55298" name="Object 14"/>
          <p:cNvGraphicFramePr>
            <a:graphicFrameLocks noGrp="1" noChangeAspect="1"/>
          </p:cNvGraphicFramePr>
          <p:nvPr/>
        </p:nvGraphicFramePr>
        <p:xfrm>
          <a:off x="7848600" y="0"/>
          <a:ext cx="1295400" cy="760413"/>
        </p:xfrm>
        <a:graphic>
          <a:graphicData uri="http://schemas.openxmlformats.org/presentationml/2006/ole">
            <p:oleObj spid="_x0000_s55298" name="CorelDRAW" r:id="rId4" imgW="453240" imgH="285480" progId="">
              <p:embed/>
            </p:oleObj>
          </a:graphicData>
        </a:graphic>
      </p:graphicFrame>
      <p:sp>
        <p:nvSpPr>
          <p:cNvPr id="55301"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2"/>
          <p:cNvSpPr txBox="1">
            <a:spLocks/>
          </p:cNvSpPr>
          <p:nvPr/>
        </p:nvSpPr>
        <p:spPr>
          <a:xfrm>
            <a:off x="395288" y="1412875"/>
            <a:ext cx="8064500" cy="4319588"/>
          </a:xfrm>
          <a:prstGeom prst="rect">
            <a:avLst/>
          </a:prstGeom>
        </p:spPr>
        <p:txBody>
          <a:bodyPr>
            <a:normAutofit/>
          </a:bodyPr>
          <a:lstStyle/>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1.</a:t>
            </a:r>
            <a:r>
              <a:rPr lang="zh-HK" altLang="zh-TW" sz="2400">
                <a:solidFill>
                  <a:srgbClr val="000000"/>
                </a:solidFill>
                <a:latin typeface="DFKai-SB" pitchFamily="65" charset="-120"/>
                <a:ea typeface="新細明體" pitchFamily="18" charset="-120"/>
              </a:rPr>
              <a:t>降低記憶力</a:t>
            </a:r>
            <a:r>
              <a:rPr lang="en-US" altLang="zh-TW" sz="2400">
                <a:solidFill>
                  <a:srgbClr val="000000"/>
                </a:solidFill>
                <a:latin typeface="DFKai-SB" pitchFamily="65" charset="-120"/>
                <a:ea typeface="新細明體" pitchFamily="18" charset="-120"/>
              </a:rPr>
              <a:t>---</a:t>
            </a:r>
            <a:r>
              <a:rPr lang="zh-HK" altLang="zh-TW" sz="2400">
                <a:solidFill>
                  <a:srgbClr val="000000"/>
                </a:solidFill>
                <a:latin typeface="DFKai-SB" pitchFamily="65" charset="-120"/>
                <a:ea typeface="新細明體" pitchFamily="18" charset="-120"/>
              </a:rPr>
              <a:t>老年時患老年痴呆症的比例更大。</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2.</a:t>
            </a:r>
            <a:r>
              <a:rPr lang="zh-HK" altLang="zh-TW" sz="2400">
                <a:solidFill>
                  <a:srgbClr val="000000"/>
                </a:solidFill>
                <a:latin typeface="DFKai-SB" pitchFamily="65" charset="-120"/>
                <a:ea typeface="新細明體" pitchFamily="18" charset="-120"/>
              </a:rPr>
              <a:t>容易發胖</a:t>
            </a:r>
            <a:r>
              <a:rPr lang="en-US" altLang="zh-TW" sz="2400">
                <a:solidFill>
                  <a:srgbClr val="000000"/>
                </a:solidFill>
                <a:latin typeface="DFKai-SB" pitchFamily="65" charset="-120"/>
                <a:ea typeface="新細明體" pitchFamily="18" charset="-120"/>
              </a:rPr>
              <a:t>---</a:t>
            </a:r>
            <a:r>
              <a:rPr lang="zh-HK" altLang="zh-TW" sz="2400">
                <a:solidFill>
                  <a:srgbClr val="000000"/>
                </a:solidFill>
                <a:latin typeface="DFKai-SB" pitchFamily="65" charset="-120"/>
                <a:ea typeface="新細明體" pitchFamily="18" charset="-120"/>
              </a:rPr>
              <a:t>反式脂肪酸不容易被人體消化，容易在腹部積累，導致肥胖。</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3.</a:t>
            </a:r>
            <a:r>
              <a:rPr lang="zh-HK" altLang="zh-TW" sz="2400">
                <a:solidFill>
                  <a:srgbClr val="000000"/>
                </a:solidFill>
                <a:latin typeface="DFKai-SB" pitchFamily="65" charset="-120"/>
                <a:ea typeface="新細明體" pitchFamily="18" charset="-120"/>
              </a:rPr>
              <a:t>易引發冠心病、糖尿病、濕疹等病變。</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4.</a:t>
            </a:r>
            <a:r>
              <a:rPr lang="zh-HK" altLang="zh-TW" sz="2400">
                <a:solidFill>
                  <a:srgbClr val="000000"/>
                </a:solidFill>
                <a:latin typeface="DFKai-SB" pitchFamily="65" charset="-120"/>
                <a:ea typeface="新細明體" pitchFamily="18" charset="-120"/>
              </a:rPr>
              <a:t>容易形成血栓</a:t>
            </a:r>
            <a:r>
              <a:rPr lang="en-US" altLang="zh-TW" sz="2400">
                <a:solidFill>
                  <a:srgbClr val="000000"/>
                </a:solidFill>
                <a:latin typeface="DFKai-SB" pitchFamily="65" charset="-120"/>
                <a:ea typeface="新細明體" pitchFamily="18" charset="-120"/>
              </a:rPr>
              <a:t>--- </a:t>
            </a:r>
            <a:r>
              <a:rPr lang="zh-HK" altLang="zh-TW" sz="2400">
                <a:solidFill>
                  <a:srgbClr val="000000"/>
                </a:solidFill>
                <a:latin typeface="DFKai-SB" pitchFamily="65" charset="-120"/>
                <a:ea typeface="新細明體" pitchFamily="18" charset="-120"/>
              </a:rPr>
              <a:t>反式脂肪酸會增加人體血液的黏稠度和凝聚力，容易導致血栓的形成而導致中風。</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5.</a:t>
            </a:r>
            <a:r>
              <a:rPr lang="zh-HK" altLang="zh-TW" sz="2400">
                <a:solidFill>
                  <a:srgbClr val="000000"/>
                </a:solidFill>
                <a:latin typeface="DFKai-SB" pitchFamily="65" charset="-120"/>
                <a:ea typeface="新細明體" pitchFamily="18" charset="-120"/>
              </a:rPr>
              <a:t>懷孕期或哺乳期的婦女，過多攝入含有反式脂肪酸的食物會影響胎兒的健康。</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6.</a:t>
            </a:r>
            <a:r>
              <a:rPr lang="zh-HK" altLang="zh-TW" sz="2400">
                <a:solidFill>
                  <a:srgbClr val="000000"/>
                </a:solidFill>
                <a:latin typeface="DFKai-SB" pitchFamily="65" charset="-120"/>
                <a:ea typeface="新細明體" pitchFamily="18" charset="-120"/>
              </a:rPr>
              <a:t>影響男性生育能力。</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r>
              <a:rPr lang="en-US" altLang="zh-TW" sz="2400">
                <a:solidFill>
                  <a:srgbClr val="000000"/>
                </a:solidFill>
                <a:latin typeface="DFKai-SB" pitchFamily="65" charset="-120"/>
                <a:ea typeface="新細明體" pitchFamily="18" charset="-120"/>
              </a:rPr>
              <a:t>7. </a:t>
            </a:r>
            <a:r>
              <a:rPr lang="zh-HK" altLang="zh-TW" sz="2400">
                <a:solidFill>
                  <a:srgbClr val="000000"/>
                </a:solidFill>
                <a:latin typeface="DFKai-SB" pitchFamily="65" charset="-120"/>
                <a:ea typeface="新細明體" pitchFamily="18" charset="-120"/>
              </a:rPr>
              <a:t>反式脂肪酸還會對青少年中樞神經系統的生長發育造成不良影響。</a:t>
            </a:r>
            <a:endParaRPr lang="zh-TW" altLang="zh-TW" sz="2400">
              <a:solidFill>
                <a:srgbClr val="000000"/>
              </a:solidFill>
              <a:latin typeface="DFKai-SB" pitchFamily="65" charset="-120"/>
              <a:ea typeface="新細明體" pitchFamily="18" charset="-120"/>
            </a:endParaRPr>
          </a:p>
          <a:p>
            <a:pPr marL="342900" indent="-342900" eaLnBrk="0" hangingPunct="0">
              <a:lnSpc>
                <a:spcPct val="80000"/>
              </a:lnSpc>
              <a:spcBef>
                <a:spcPct val="20000"/>
              </a:spcBef>
              <a:buClr>
                <a:schemeClr val="hlink"/>
              </a:buClr>
              <a:buSzPct val="120000"/>
              <a:buFontTx/>
              <a:buChar char="•"/>
            </a:pPr>
            <a:endParaRPr lang="zh-TW" altLang="en-US" sz="2000">
              <a:effectLst>
                <a:outerShdw blurRad="38100" dist="38100" dir="2700000" algn="tl">
                  <a:srgbClr val="C0C0C0"/>
                </a:outerShdw>
              </a:effectLst>
              <a:latin typeface="Calibri" pitchFamily="34" charset="0"/>
              <a:ea typeface="新細明體" pitchFamily="18" charset="-120"/>
            </a:endParaRPr>
          </a:p>
        </p:txBody>
      </p:sp>
      <p:sp>
        <p:nvSpPr>
          <p:cNvPr id="3" name="標題 1"/>
          <p:cNvSpPr txBox="1">
            <a:spLocks/>
          </p:cNvSpPr>
          <p:nvPr/>
        </p:nvSpPr>
        <p:spPr>
          <a:xfrm>
            <a:off x="755650" y="476250"/>
            <a:ext cx="7772400" cy="1296988"/>
          </a:xfrm>
          <a:prstGeom prst="rect">
            <a:avLst/>
          </a:prstGeom>
        </p:spPr>
        <p:txBody>
          <a:bodyPr>
            <a:normAutofit/>
          </a:bodyPr>
          <a:lstStyle/>
          <a:p>
            <a:pPr eaLnBrk="0" fontAlgn="auto" hangingPunct="0">
              <a:spcBef>
                <a:spcPts val="0"/>
              </a:spcBef>
              <a:spcAft>
                <a:spcPts val="0"/>
              </a:spcAft>
              <a:defRPr/>
            </a:pPr>
            <a:r>
              <a:rPr lang="zh-TW" altLang="zh-TW" sz="4000" b="1" kern="0" dirty="0">
                <a:solidFill>
                  <a:srgbClr val="C00000"/>
                </a:solidFill>
                <a:effectLst>
                  <a:outerShdw blurRad="38100" dist="38100" dir="2700000" algn="tl">
                    <a:srgbClr val="000000"/>
                  </a:outerShdw>
                </a:effectLst>
                <a:latin typeface="+mj-lt"/>
                <a:ea typeface="+mj-ea"/>
                <a:cs typeface="+mj-cs"/>
              </a:rPr>
              <a:t>反式脂肪酸對人體的七大危害</a:t>
            </a:r>
            <a:endParaRPr lang="zh-TW" altLang="en-US" sz="4000" b="1" kern="0" dirty="0">
              <a:solidFill>
                <a:srgbClr val="C00000"/>
              </a:solidFill>
              <a:effectLst>
                <a:outerShdw blurRad="38100" dist="38100" dir="2700000" algn="tl">
                  <a:srgbClr val="000000"/>
                </a:outerShdw>
              </a:effectLst>
              <a:latin typeface="+mj-lt"/>
              <a:ea typeface="+mj-ea"/>
              <a:cs typeface="+mj-cs"/>
            </a:endParaRPr>
          </a:p>
        </p:txBody>
      </p:sp>
      <p:graphicFrame>
        <p:nvGraphicFramePr>
          <p:cNvPr id="56322" name="Object 14"/>
          <p:cNvGraphicFramePr>
            <a:graphicFrameLocks noGrp="1" noChangeAspect="1"/>
          </p:cNvGraphicFramePr>
          <p:nvPr/>
        </p:nvGraphicFramePr>
        <p:xfrm>
          <a:off x="7848600" y="0"/>
          <a:ext cx="1295400" cy="760413"/>
        </p:xfrm>
        <a:graphic>
          <a:graphicData uri="http://schemas.openxmlformats.org/presentationml/2006/ole">
            <p:oleObj spid="_x0000_s56322" name="CorelDRAW" r:id="rId3" imgW="453240" imgH="285480" progId="">
              <p:embed/>
            </p:oleObj>
          </a:graphicData>
        </a:graphic>
      </p:graphicFrame>
      <p:sp>
        <p:nvSpPr>
          <p:cNvPr id="56325"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descr="http://blog.yimg.com/3/7a4JnD97s5_.GpkaTvAMnI6mZ.bnU38Y5LM9IHNRupW360YWmdx5qQ--/61/l/7EJNdWeqk2NfCcDLH1MCkQ.jpg">
            <a:hlinkClick r:id="rId3"/>
          </p:cNvPr>
          <p:cNvPicPr>
            <a:picLocks noChangeAspect="1" noChangeArrowheads="1"/>
          </p:cNvPicPr>
          <p:nvPr/>
        </p:nvPicPr>
        <p:blipFill>
          <a:blip r:embed="rId4"/>
          <a:srcRect/>
          <a:stretch>
            <a:fillRect/>
          </a:stretch>
        </p:blipFill>
        <p:spPr bwMode="auto">
          <a:xfrm>
            <a:off x="217488" y="2011363"/>
            <a:ext cx="3633787" cy="2209800"/>
          </a:xfrm>
          <a:prstGeom prst="rect">
            <a:avLst/>
          </a:prstGeom>
          <a:noFill/>
          <a:ln w="9525">
            <a:noFill/>
            <a:miter lim="800000"/>
            <a:headEnd/>
            <a:tailEnd/>
          </a:ln>
        </p:spPr>
      </p:pic>
      <p:pic>
        <p:nvPicPr>
          <p:cNvPr id="57348" name="Picture 4" descr="http://blog.yimg.com/3/7a4JnD97s5_.GpkaTvAMnI6mZ.bnU38Y5LM9IHNRupW360YWmdx5qQ--/60/l/blmBGQkAfsgwbUT1mXKXuA.jpg">
            <a:hlinkClick r:id="rId3"/>
          </p:cNvPr>
          <p:cNvPicPr>
            <a:picLocks noChangeAspect="1" noChangeArrowheads="1"/>
          </p:cNvPicPr>
          <p:nvPr/>
        </p:nvPicPr>
        <p:blipFill>
          <a:blip r:embed="rId5"/>
          <a:srcRect/>
          <a:stretch>
            <a:fillRect/>
          </a:stretch>
        </p:blipFill>
        <p:spPr bwMode="auto">
          <a:xfrm>
            <a:off x="4140200" y="1844675"/>
            <a:ext cx="4667250" cy="3455988"/>
          </a:xfrm>
          <a:prstGeom prst="rect">
            <a:avLst/>
          </a:prstGeom>
          <a:noFill/>
          <a:ln w="9525">
            <a:noFill/>
            <a:miter lim="800000"/>
            <a:headEnd/>
            <a:tailEnd/>
          </a:ln>
        </p:spPr>
      </p:pic>
      <p:sp>
        <p:nvSpPr>
          <p:cNvPr id="57349" name="矩形 3"/>
          <p:cNvSpPr>
            <a:spLocks noChangeArrowheads="1"/>
          </p:cNvSpPr>
          <p:nvPr/>
        </p:nvSpPr>
        <p:spPr bwMode="auto">
          <a:xfrm>
            <a:off x="2843213" y="476250"/>
            <a:ext cx="3878262" cy="831850"/>
          </a:xfrm>
          <a:prstGeom prst="rect">
            <a:avLst/>
          </a:prstGeom>
          <a:noFill/>
          <a:ln w="9525">
            <a:noFill/>
            <a:miter lim="800000"/>
            <a:headEnd/>
            <a:tailEnd/>
          </a:ln>
        </p:spPr>
        <p:txBody>
          <a:bodyPr wrap="none">
            <a:spAutoFit/>
          </a:bodyPr>
          <a:lstStyle/>
          <a:p>
            <a:r>
              <a:rPr lang="zh-TW" altLang="en-US" sz="4800">
                <a:solidFill>
                  <a:srgbClr val="C00000"/>
                </a:solidFill>
                <a:latin typeface="Calibri" pitchFamily="34" charset="0"/>
                <a:ea typeface="新細明體" pitchFamily="18" charset="-120"/>
              </a:rPr>
              <a:t>反式脂肪食物</a:t>
            </a:r>
            <a:endParaRPr lang="zh-TW" altLang="en-US" sz="4800">
              <a:latin typeface="Calibri" pitchFamily="34" charset="0"/>
              <a:ea typeface="新細明體" pitchFamily="18" charset="-120"/>
            </a:endParaRPr>
          </a:p>
        </p:txBody>
      </p:sp>
      <p:graphicFrame>
        <p:nvGraphicFramePr>
          <p:cNvPr id="57346" name="Object 14"/>
          <p:cNvGraphicFramePr>
            <a:graphicFrameLocks noGrp="1" noChangeAspect="1"/>
          </p:cNvGraphicFramePr>
          <p:nvPr/>
        </p:nvGraphicFramePr>
        <p:xfrm>
          <a:off x="7848600" y="0"/>
          <a:ext cx="1295400" cy="760413"/>
        </p:xfrm>
        <a:graphic>
          <a:graphicData uri="http://schemas.openxmlformats.org/presentationml/2006/ole">
            <p:oleObj spid="_x0000_s57346" name="CorelDRAW" r:id="rId6" imgW="453240" imgH="285480" progId="">
              <p:embed/>
            </p:oleObj>
          </a:graphicData>
        </a:graphic>
      </p:graphicFrame>
      <p:sp>
        <p:nvSpPr>
          <p:cNvPr id="57350"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00113" y="908050"/>
            <a:ext cx="6608762" cy="1143000"/>
          </a:xfrm>
        </p:spPr>
        <p:txBody>
          <a:bodyPr>
            <a:normAutofit/>
          </a:bodyPr>
          <a:lstStyle/>
          <a:p>
            <a:r>
              <a:rPr lang="zh-TW" altLang="en-US" sz="3600" b="1" smtClean="0">
                <a:solidFill>
                  <a:schemeClr val="accent2"/>
                </a:solidFill>
              </a:rPr>
              <a:t>神 經 系 統</a:t>
            </a:r>
            <a:br>
              <a:rPr lang="zh-TW" altLang="en-US" sz="3600" b="1" smtClean="0">
                <a:solidFill>
                  <a:schemeClr val="accent2"/>
                </a:solidFill>
              </a:rPr>
            </a:br>
            <a:r>
              <a:rPr lang="zh-TW" altLang="en-US" sz="3600" smtClean="0">
                <a:solidFill>
                  <a:schemeClr val="accent2"/>
                </a:solidFill>
                <a:ea typeface="DFKai-SB" pitchFamily="65" charset="-120"/>
              </a:rPr>
              <a:t>自律神經系統</a:t>
            </a:r>
          </a:p>
        </p:txBody>
      </p:sp>
      <p:sp>
        <p:nvSpPr>
          <p:cNvPr id="209923" name="Rectangle 3"/>
          <p:cNvSpPr>
            <a:spLocks noGrp="1" noChangeArrowheads="1"/>
          </p:cNvSpPr>
          <p:nvPr>
            <p:ph type="body" idx="1"/>
          </p:nvPr>
        </p:nvSpPr>
        <p:spPr>
          <a:xfrm>
            <a:off x="2555875" y="2349500"/>
            <a:ext cx="4176713" cy="2519363"/>
          </a:xfrm>
        </p:spPr>
        <p:txBody>
          <a:bodyPr/>
          <a:lstStyle/>
          <a:p>
            <a:r>
              <a:rPr lang="zh-TW" altLang="en-US" sz="4000" smtClean="0">
                <a:solidFill>
                  <a:srgbClr val="800000"/>
                </a:solidFill>
                <a:ea typeface="DFKai-SB" pitchFamily="65" charset="-120"/>
              </a:rPr>
              <a:t>交感神經</a:t>
            </a:r>
          </a:p>
          <a:p>
            <a:r>
              <a:rPr lang="zh-TW" altLang="en-US" sz="4000" smtClean="0">
                <a:solidFill>
                  <a:srgbClr val="800000"/>
                </a:solidFill>
                <a:ea typeface="DFKai-SB" pitchFamily="65" charset="-120"/>
              </a:rPr>
              <a:t>副交感神經</a:t>
            </a:r>
          </a:p>
        </p:txBody>
      </p:sp>
      <p:sp>
        <p:nvSpPr>
          <p:cNvPr id="58373" name="Rectangle 5"/>
          <p:cNvSpPr>
            <a:spLocks noChangeArrowheads="1"/>
          </p:cNvSpPr>
          <p:nvPr/>
        </p:nvSpPr>
        <p:spPr bwMode="auto">
          <a:xfrm>
            <a:off x="2555875" y="1052513"/>
            <a:ext cx="684213" cy="396875"/>
          </a:xfrm>
          <a:prstGeom prst="rect">
            <a:avLst/>
          </a:prstGeom>
          <a:noFill/>
          <a:ln w="9525">
            <a:noFill/>
            <a:miter lim="800000"/>
            <a:headEnd/>
            <a:tailEnd/>
          </a:ln>
        </p:spPr>
        <p:txBody>
          <a:bodyPr>
            <a:spAutoFit/>
          </a:bodyPr>
          <a:lstStyle/>
          <a:p>
            <a:r>
              <a:rPr lang="zh-TW" altLang="en-US" sz="2000" b="1">
                <a:solidFill>
                  <a:srgbClr val="FF0000"/>
                </a:solidFill>
                <a:latin typeface="Calibri" pitchFamily="34" charset="0"/>
                <a:ea typeface="新細明體" pitchFamily="18" charset="-120"/>
              </a:rPr>
              <a:t>＆</a:t>
            </a:r>
          </a:p>
        </p:txBody>
      </p:sp>
      <p:sp>
        <p:nvSpPr>
          <p:cNvPr id="58374" name="矩形 6"/>
          <p:cNvSpPr>
            <a:spLocks noChangeArrowheads="1"/>
          </p:cNvSpPr>
          <p:nvPr/>
        </p:nvSpPr>
        <p:spPr bwMode="auto">
          <a:xfrm>
            <a:off x="1979613" y="188913"/>
            <a:ext cx="5262562" cy="646112"/>
          </a:xfrm>
          <a:prstGeom prst="rect">
            <a:avLst/>
          </a:prstGeom>
          <a:noFill/>
          <a:ln w="9525">
            <a:noFill/>
            <a:miter lim="800000"/>
            <a:headEnd/>
            <a:tailEnd/>
          </a:ln>
        </p:spPr>
        <p:txBody>
          <a:bodyPr wrap="none">
            <a:spAutoFit/>
          </a:bodyPr>
          <a:lstStyle/>
          <a:p>
            <a:r>
              <a:rPr lang="zh-TW" altLang="en-US" sz="3600">
                <a:solidFill>
                  <a:srgbClr val="002060"/>
                </a:solidFill>
                <a:latin typeface="萬用粗標準宋體"/>
                <a:ea typeface="萬用粗標準宋體"/>
                <a:cs typeface="萬用粗標準宋體"/>
              </a:rPr>
              <a:t>負面情緒及緊張誘發痛症</a:t>
            </a:r>
            <a:endParaRPr lang="en-US" altLang="zh-TW" sz="3600">
              <a:solidFill>
                <a:srgbClr val="002060"/>
              </a:solidFill>
              <a:latin typeface="萬用粗標準宋體"/>
              <a:ea typeface="萬用粗標準宋體"/>
              <a:cs typeface="萬用粗標準宋體"/>
            </a:endParaRPr>
          </a:p>
        </p:txBody>
      </p:sp>
      <p:graphicFrame>
        <p:nvGraphicFramePr>
          <p:cNvPr id="58370" name="Object 14"/>
          <p:cNvGraphicFramePr>
            <a:graphicFrameLocks noGrp="1" noChangeAspect="1"/>
          </p:cNvGraphicFramePr>
          <p:nvPr/>
        </p:nvGraphicFramePr>
        <p:xfrm>
          <a:off x="7848600" y="0"/>
          <a:ext cx="1295400" cy="760413"/>
        </p:xfrm>
        <a:graphic>
          <a:graphicData uri="http://schemas.openxmlformats.org/presentationml/2006/ole">
            <p:oleObj spid="_x0000_s58370" name="CorelDRAW" r:id="rId3" imgW="453240" imgH="285480" progId="">
              <p:embed/>
            </p:oleObj>
          </a:graphicData>
        </a:graphic>
      </p:graphicFrame>
      <p:sp>
        <p:nvSpPr>
          <p:cNvPr id="58375"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p:cTn id="7" dur="500" fill="hold"/>
                                        <p:tgtEl>
                                          <p:spTgt spid="209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99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p:cTn id="13" dur="500" fill="hold"/>
                                        <p:tgtEl>
                                          <p:spTgt spid="209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992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矩形 2"/>
          <p:cNvSpPr>
            <a:spLocks noChangeArrowheads="1"/>
          </p:cNvSpPr>
          <p:nvPr/>
        </p:nvSpPr>
        <p:spPr bwMode="auto">
          <a:xfrm>
            <a:off x="3635375" y="1557338"/>
            <a:ext cx="1827213"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慢性痛症</a:t>
            </a:r>
          </a:p>
        </p:txBody>
      </p:sp>
      <p:sp>
        <p:nvSpPr>
          <p:cNvPr id="7172" name="矩形 7"/>
          <p:cNvSpPr>
            <a:spLocks noChangeArrowheads="1"/>
          </p:cNvSpPr>
          <p:nvPr/>
        </p:nvSpPr>
        <p:spPr bwMode="auto">
          <a:xfrm>
            <a:off x="1692275" y="2565400"/>
            <a:ext cx="5929313" cy="522288"/>
          </a:xfrm>
          <a:prstGeom prst="rect">
            <a:avLst/>
          </a:prstGeom>
          <a:noFill/>
          <a:ln w="9525">
            <a:noFill/>
            <a:miter lim="800000"/>
            <a:headEnd/>
            <a:tailEnd/>
          </a:ln>
        </p:spPr>
        <p:txBody>
          <a:bodyPr wrap="none">
            <a:spAutoFit/>
          </a:bodyPr>
          <a:lstStyle/>
          <a:p>
            <a:r>
              <a:rPr lang="zh-TW" altLang="en-US" sz="2800">
                <a:latin typeface="Calibri" pitchFamily="34" charset="0"/>
                <a:ea typeface="新細明體" pitchFamily="18" charset="-120"/>
              </a:rPr>
              <a:t>慢性痛症通常指痛楚持續超過三個月</a:t>
            </a:r>
          </a:p>
        </p:txBody>
      </p:sp>
      <p:graphicFrame>
        <p:nvGraphicFramePr>
          <p:cNvPr id="7170" name="Object 14"/>
          <p:cNvGraphicFramePr>
            <a:graphicFrameLocks noGrp="1" noChangeAspect="1"/>
          </p:cNvGraphicFramePr>
          <p:nvPr/>
        </p:nvGraphicFramePr>
        <p:xfrm>
          <a:off x="7848600" y="0"/>
          <a:ext cx="1295400" cy="760413"/>
        </p:xfrm>
        <a:graphic>
          <a:graphicData uri="http://schemas.openxmlformats.org/presentationml/2006/ole">
            <p:oleObj spid="_x0000_s7170" name="CorelDRAW" r:id="rId3" imgW="453240" imgH="285480" progId="">
              <p:embed/>
            </p:oleObj>
          </a:graphicData>
        </a:graphic>
      </p:graphicFrame>
      <p:sp>
        <p:nvSpPr>
          <p:cNvPr id="7173"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005" name="Group 285"/>
          <p:cNvGraphicFramePr>
            <a:graphicFrameLocks noGrp="1"/>
          </p:cNvGraphicFramePr>
          <p:nvPr/>
        </p:nvGraphicFramePr>
        <p:xfrm>
          <a:off x="971550" y="960438"/>
          <a:ext cx="7129463" cy="5348287"/>
        </p:xfrm>
        <a:graphic>
          <a:graphicData uri="http://schemas.openxmlformats.org/drawingml/2006/table">
            <a:tbl>
              <a:tblPr/>
              <a:tblGrid>
                <a:gridCol w="2376488"/>
                <a:gridCol w="2376487"/>
                <a:gridCol w="2376488"/>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自律神經</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副交感神經興奮</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交感神經興奮</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全身作用</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鎮靜</a:t>
                      </a:r>
                      <a:r>
                        <a:rPr kumimoji="1" lang="en-US" altLang="zh-TW" sz="1300" b="0" i="0" u="none" strike="noStrike" cap="none" normalizeH="0" baseline="0" smtClean="0">
                          <a:ln>
                            <a:noFill/>
                          </a:ln>
                          <a:solidFill>
                            <a:srgbClr val="000000"/>
                          </a:solidFill>
                          <a:effectLst/>
                          <a:latin typeface="Times New Roman" pitchFamily="18" charset="0"/>
                          <a:ea typeface="新細明體" pitchFamily="18" charset="-120"/>
                        </a:rPr>
                        <a:t>,</a:t>
                      </a: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催眠</a:t>
                      </a:r>
                      <a:r>
                        <a:rPr kumimoji="1" lang="en-US" altLang="zh-TW" sz="1300" b="0" i="0" u="none" strike="noStrike" cap="none" normalizeH="0" baseline="0" smtClean="0">
                          <a:ln>
                            <a:noFill/>
                          </a:ln>
                          <a:solidFill>
                            <a:srgbClr val="000000"/>
                          </a:solidFill>
                          <a:effectLst/>
                          <a:latin typeface="Times New Roman" pitchFamily="18" charset="0"/>
                          <a:ea typeface="新細明體" pitchFamily="18" charset="-120"/>
                        </a:rPr>
                        <a:t>,</a:t>
                      </a: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爽快感</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興奮</a:t>
                      </a:r>
                      <a:r>
                        <a:rPr kumimoji="1" lang="en-US" altLang="zh-TW" sz="1300" b="0" i="0" u="none" strike="noStrike" cap="none" normalizeH="0" baseline="0" smtClean="0">
                          <a:ln>
                            <a:noFill/>
                          </a:ln>
                          <a:solidFill>
                            <a:srgbClr val="000000"/>
                          </a:solidFill>
                          <a:effectLst/>
                          <a:latin typeface="Times New Roman" pitchFamily="18" charset="0"/>
                          <a:ea typeface="新細明體" pitchFamily="18" charset="-120"/>
                        </a:rPr>
                        <a:t>,</a:t>
                      </a: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失眠</a:t>
                      </a:r>
                      <a:r>
                        <a:rPr kumimoji="1" lang="en-US" altLang="zh-TW" sz="1300" b="0" i="0" u="none" strike="noStrike" cap="none" normalizeH="0" baseline="0" smtClean="0">
                          <a:ln>
                            <a:noFill/>
                          </a:ln>
                          <a:solidFill>
                            <a:srgbClr val="000000"/>
                          </a:solidFill>
                          <a:effectLst/>
                          <a:latin typeface="Times New Roman" pitchFamily="18" charset="0"/>
                          <a:ea typeface="新細明體" pitchFamily="18" charset="-120"/>
                        </a:rPr>
                        <a:t>,</a:t>
                      </a: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不快感</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氧的消耗量</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減少</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增加</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利尿作用</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促進</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抑制</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通便</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促進</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秘結</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呼吸</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抑制</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促進</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脈搏</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減慢</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加快</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毛細血管</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擴張</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收縮</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血壓</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下降</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上升</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血沉</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減慢</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增快</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體淤</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鹼性化</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酸性化</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血清鈣</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增加</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減少</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血清鉀</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減少</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增加</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血清凝固能力</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減弱</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促進</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E0DFE3"/>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白血球</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增加</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E0DFE3"/>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300" b="0" i="0" u="none" strike="noStrike" cap="none" normalizeH="0" baseline="0" smtClean="0">
                          <a:ln>
                            <a:noFill/>
                          </a:ln>
                          <a:solidFill>
                            <a:srgbClr val="000000"/>
                          </a:solidFill>
                          <a:effectLst/>
                          <a:latin typeface="Times New Roman" pitchFamily="18" charset="0"/>
                          <a:ea typeface="新細明體" pitchFamily="18" charset="-120"/>
                        </a:rPr>
                        <a:t>減少</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rgbClr val="E0DFE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DFE3"/>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9476" name="Rectangle 286"/>
          <p:cNvSpPr>
            <a:spLocks noGrp="1" noChangeArrowheads="1"/>
          </p:cNvSpPr>
          <p:nvPr>
            <p:ph type="title"/>
          </p:nvPr>
        </p:nvSpPr>
        <p:spPr>
          <a:xfrm>
            <a:off x="468313" y="0"/>
            <a:ext cx="8229600" cy="1143000"/>
          </a:xfrm>
        </p:spPr>
        <p:txBody>
          <a:bodyPr/>
          <a:lstStyle/>
          <a:p>
            <a:r>
              <a:rPr lang="zh-TW" altLang="en-US" sz="4000" smtClean="0">
                <a:solidFill>
                  <a:schemeClr val="accent2"/>
                </a:solidFill>
                <a:ea typeface="DFKai-SB" pitchFamily="65" charset="-120"/>
              </a:rPr>
              <a:t>自律神經作用</a:t>
            </a:r>
          </a:p>
        </p:txBody>
      </p:sp>
      <p:sp>
        <p:nvSpPr>
          <p:cNvPr id="59477" name="Rectangle 287"/>
          <p:cNvSpPr>
            <a:spLocks noChangeArrowheads="1"/>
          </p:cNvSpPr>
          <p:nvPr/>
        </p:nvSpPr>
        <p:spPr bwMode="auto">
          <a:xfrm>
            <a:off x="6156325" y="404813"/>
            <a:ext cx="576263" cy="396875"/>
          </a:xfrm>
          <a:prstGeom prst="rect">
            <a:avLst/>
          </a:prstGeom>
          <a:noFill/>
          <a:ln w="9525">
            <a:noFill/>
            <a:miter lim="800000"/>
            <a:headEnd/>
            <a:tailEnd/>
          </a:ln>
        </p:spPr>
        <p:txBody>
          <a:bodyPr>
            <a:spAutoFit/>
          </a:bodyPr>
          <a:lstStyle/>
          <a:p>
            <a:r>
              <a:rPr lang="zh-TW" altLang="en-US" sz="2000" b="1">
                <a:solidFill>
                  <a:srgbClr val="FF0000"/>
                </a:solidFill>
                <a:latin typeface="Calibri" pitchFamily="34" charset="0"/>
                <a:ea typeface="新細明體" pitchFamily="18" charset="-120"/>
              </a:rPr>
              <a:t>＆</a:t>
            </a:r>
          </a:p>
        </p:txBody>
      </p:sp>
      <p:graphicFrame>
        <p:nvGraphicFramePr>
          <p:cNvPr id="59394" name="Object 14"/>
          <p:cNvGraphicFramePr>
            <a:graphicFrameLocks noGrp="1" noChangeAspect="1"/>
          </p:cNvGraphicFramePr>
          <p:nvPr/>
        </p:nvGraphicFramePr>
        <p:xfrm>
          <a:off x="7848600" y="0"/>
          <a:ext cx="1295400" cy="760413"/>
        </p:xfrm>
        <a:graphic>
          <a:graphicData uri="http://schemas.openxmlformats.org/presentationml/2006/ole">
            <p:oleObj spid="_x0000_s59394" name="CorelDRAW" r:id="rId3" imgW="453240" imgH="285480" progId="">
              <p:embed/>
            </p:oleObj>
          </a:graphicData>
        </a:graphic>
      </p:graphicFrame>
      <p:sp>
        <p:nvSpPr>
          <p:cNvPr id="59478"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457200" y="188913"/>
            <a:ext cx="8229600" cy="5937250"/>
          </a:xfrm>
        </p:spPr>
        <p:txBody>
          <a:bodyPr/>
          <a:lstStyle/>
          <a:p>
            <a:pPr algn="ctr">
              <a:lnSpc>
                <a:spcPct val="80000"/>
              </a:lnSpc>
              <a:buFontTx/>
              <a:buNone/>
            </a:pPr>
            <a:r>
              <a:rPr lang="zh-TW" altLang="en-US" smtClean="0">
                <a:solidFill>
                  <a:srgbClr val="FF0000"/>
                </a:solidFill>
                <a:ea typeface="DFKai-SB" pitchFamily="65" charset="-120"/>
              </a:rPr>
              <a:t>壓力</a:t>
            </a:r>
          </a:p>
          <a:p>
            <a:pPr algn="ctr">
              <a:lnSpc>
                <a:spcPct val="80000"/>
              </a:lnSpc>
              <a:buFontTx/>
              <a:buNone/>
            </a:pPr>
            <a:endParaRPr lang="zh-TW" altLang="en-US" smtClean="0">
              <a:solidFill>
                <a:srgbClr val="FF0000"/>
              </a:solidFill>
              <a:ea typeface="DFKai-SB" pitchFamily="65" charset="-120"/>
            </a:endParaRPr>
          </a:p>
          <a:p>
            <a:pPr algn="ctr">
              <a:lnSpc>
                <a:spcPct val="80000"/>
              </a:lnSpc>
              <a:buFontTx/>
              <a:buNone/>
            </a:pPr>
            <a:r>
              <a:rPr lang="zh-TW" altLang="en-US" sz="2800" smtClean="0"/>
              <a:t>交感神經緊張狀態</a:t>
            </a:r>
          </a:p>
          <a:p>
            <a:pPr algn="ctr">
              <a:lnSpc>
                <a:spcPct val="80000"/>
              </a:lnSpc>
              <a:buFontTx/>
              <a:buNone/>
            </a:pPr>
            <a:endParaRPr lang="zh-TW" altLang="en-US" sz="2800" smtClean="0"/>
          </a:p>
          <a:p>
            <a:pPr algn="ctr">
              <a:lnSpc>
                <a:spcPct val="80000"/>
              </a:lnSpc>
              <a:buFontTx/>
              <a:buNone/>
            </a:pPr>
            <a:r>
              <a:rPr lang="zh-TW" altLang="en-US" sz="2800" smtClean="0"/>
              <a:t>腎上腺素的過剩作用</a:t>
            </a:r>
          </a:p>
          <a:p>
            <a:pPr algn="ctr">
              <a:lnSpc>
                <a:spcPct val="80000"/>
              </a:lnSpc>
              <a:buFontTx/>
              <a:buNone/>
            </a:pPr>
            <a:endParaRPr lang="zh-TW" altLang="en-US" sz="2800" smtClean="0"/>
          </a:p>
          <a:p>
            <a:pPr>
              <a:lnSpc>
                <a:spcPct val="80000"/>
              </a:lnSpc>
              <a:buFontTx/>
              <a:buNone/>
            </a:pPr>
            <a:r>
              <a:rPr lang="zh-TW" altLang="en-US" sz="2800" smtClean="0"/>
              <a:t>   </a:t>
            </a:r>
          </a:p>
          <a:p>
            <a:pPr>
              <a:lnSpc>
                <a:spcPct val="80000"/>
              </a:lnSpc>
              <a:buFontTx/>
              <a:buNone/>
            </a:pPr>
            <a:endParaRPr lang="zh-TW" altLang="en-US" sz="2800" smtClean="0"/>
          </a:p>
          <a:p>
            <a:pPr>
              <a:lnSpc>
                <a:spcPct val="80000"/>
              </a:lnSpc>
              <a:buFontTx/>
              <a:buNone/>
            </a:pPr>
            <a:r>
              <a:rPr lang="zh-TW" altLang="en-US" sz="2800" smtClean="0"/>
              <a:t>血液循環障礙</a:t>
            </a:r>
          </a:p>
          <a:p>
            <a:pPr>
              <a:lnSpc>
                <a:spcPct val="80000"/>
              </a:lnSpc>
              <a:buFontTx/>
              <a:buNone/>
            </a:pPr>
            <a:endParaRPr lang="zh-TW" altLang="en-US" sz="2800" smtClean="0"/>
          </a:p>
          <a:p>
            <a:pPr algn="ctr">
              <a:lnSpc>
                <a:spcPct val="80000"/>
              </a:lnSpc>
              <a:buFontTx/>
              <a:buNone/>
            </a:pPr>
            <a:r>
              <a:rPr lang="zh-TW" altLang="en-US" sz="2800" smtClean="0"/>
              <a:t>                                                                          </a:t>
            </a:r>
          </a:p>
          <a:p>
            <a:pPr algn="r">
              <a:lnSpc>
                <a:spcPct val="80000"/>
              </a:lnSpc>
              <a:buFontTx/>
              <a:buNone/>
            </a:pPr>
            <a:endParaRPr lang="zh-TW" altLang="en-US" sz="2800" smtClean="0"/>
          </a:p>
          <a:p>
            <a:pPr algn="ctr">
              <a:lnSpc>
                <a:spcPct val="80000"/>
              </a:lnSpc>
              <a:buFontTx/>
              <a:buNone/>
            </a:pPr>
            <a:r>
              <a:rPr lang="zh-TW" altLang="en-US" sz="2800" smtClean="0">
                <a:solidFill>
                  <a:srgbClr val="FF0000"/>
                </a:solidFill>
                <a:ea typeface="DFKai-SB" pitchFamily="65" charset="-120"/>
              </a:rPr>
              <a:t>疾病及發病</a:t>
            </a:r>
          </a:p>
        </p:txBody>
      </p:sp>
      <p:sp>
        <p:nvSpPr>
          <p:cNvPr id="60420" name="Rectangle 3"/>
          <p:cNvSpPr>
            <a:spLocks noChangeArrowheads="1"/>
          </p:cNvSpPr>
          <p:nvPr/>
        </p:nvSpPr>
        <p:spPr bwMode="auto">
          <a:xfrm>
            <a:off x="539750" y="2781300"/>
            <a:ext cx="1657350" cy="576263"/>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1" name="Rectangle 4"/>
          <p:cNvSpPr>
            <a:spLocks noChangeArrowheads="1"/>
          </p:cNvSpPr>
          <p:nvPr/>
        </p:nvSpPr>
        <p:spPr bwMode="auto">
          <a:xfrm>
            <a:off x="2987675" y="1052513"/>
            <a:ext cx="3097213" cy="576262"/>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2" name="Rectangle 5"/>
          <p:cNvSpPr>
            <a:spLocks noChangeArrowheads="1"/>
          </p:cNvSpPr>
          <p:nvPr/>
        </p:nvSpPr>
        <p:spPr bwMode="auto">
          <a:xfrm>
            <a:off x="6732588" y="2852738"/>
            <a:ext cx="1800225" cy="504825"/>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3" name="Rectangle 6"/>
          <p:cNvSpPr>
            <a:spLocks noChangeArrowheads="1"/>
          </p:cNvSpPr>
          <p:nvPr/>
        </p:nvSpPr>
        <p:spPr bwMode="auto">
          <a:xfrm>
            <a:off x="3779838" y="188913"/>
            <a:ext cx="1657350" cy="576262"/>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4" name="Rectangle 7"/>
          <p:cNvSpPr>
            <a:spLocks noChangeArrowheads="1"/>
          </p:cNvSpPr>
          <p:nvPr/>
        </p:nvSpPr>
        <p:spPr bwMode="auto">
          <a:xfrm>
            <a:off x="6732588" y="3573463"/>
            <a:ext cx="1800225" cy="576262"/>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5" name="Rectangle 8"/>
          <p:cNvSpPr>
            <a:spLocks noChangeArrowheads="1"/>
          </p:cNvSpPr>
          <p:nvPr/>
        </p:nvSpPr>
        <p:spPr bwMode="auto">
          <a:xfrm>
            <a:off x="6804025" y="4581525"/>
            <a:ext cx="1800225" cy="576263"/>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6" name="Rectangle 9"/>
          <p:cNvSpPr>
            <a:spLocks noChangeArrowheads="1"/>
          </p:cNvSpPr>
          <p:nvPr/>
        </p:nvSpPr>
        <p:spPr bwMode="auto">
          <a:xfrm>
            <a:off x="250825" y="3644900"/>
            <a:ext cx="2590800" cy="576263"/>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7" name="Rectangle 10"/>
          <p:cNvSpPr>
            <a:spLocks noChangeArrowheads="1"/>
          </p:cNvSpPr>
          <p:nvPr/>
        </p:nvSpPr>
        <p:spPr bwMode="auto">
          <a:xfrm>
            <a:off x="3203575" y="5373688"/>
            <a:ext cx="2590800" cy="576262"/>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8" name="Rectangle 11"/>
          <p:cNvSpPr>
            <a:spLocks noChangeArrowheads="1"/>
          </p:cNvSpPr>
          <p:nvPr/>
        </p:nvSpPr>
        <p:spPr bwMode="auto">
          <a:xfrm>
            <a:off x="2700338" y="1989138"/>
            <a:ext cx="3527425" cy="576262"/>
          </a:xfrm>
          <a:prstGeom prst="rect">
            <a:avLst/>
          </a:prstGeom>
          <a:no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0429" name="Line 12"/>
          <p:cNvSpPr>
            <a:spLocks noChangeShapeType="1"/>
          </p:cNvSpPr>
          <p:nvPr/>
        </p:nvSpPr>
        <p:spPr bwMode="auto">
          <a:xfrm>
            <a:off x="4572000" y="836613"/>
            <a:ext cx="0" cy="215900"/>
          </a:xfrm>
          <a:prstGeom prst="line">
            <a:avLst/>
          </a:prstGeom>
          <a:noFill/>
          <a:ln w="9525">
            <a:solidFill>
              <a:schemeClr val="tx1"/>
            </a:solidFill>
            <a:round/>
            <a:headEnd/>
            <a:tailEnd type="triangle" w="med" len="med"/>
          </a:ln>
        </p:spPr>
        <p:txBody>
          <a:bodyPr/>
          <a:lstStyle/>
          <a:p>
            <a:endParaRPr lang="zh-CN" altLang="en-US"/>
          </a:p>
        </p:txBody>
      </p:sp>
      <p:sp>
        <p:nvSpPr>
          <p:cNvPr id="60430" name="Line 13"/>
          <p:cNvSpPr>
            <a:spLocks noChangeShapeType="1"/>
          </p:cNvSpPr>
          <p:nvPr/>
        </p:nvSpPr>
        <p:spPr bwMode="auto">
          <a:xfrm>
            <a:off x="4572000" y="1700213"/>
            <a:ext cx="0" cy="215900"/>
          </a:xfrm>
          <a:prstGeom prst="line">
            <a:avLst/>
          </a:prstGeom>
          <a:noFill/>
          <a:ln w="9525">
            <a:solidFill>
              <a:schemeClr val="tx1"/>
            </a:solidFill>
            <a:round/>
            <a:headEnd/>
            <a:tailEnd type="triangle" w="med" len="med"/>
          </a:ln>
        </p:spPr>
        <p:txBody>
          <a:bodyPr/>
          <a:lstStyle/>
          <a:p>
            <a:endParaRPr lang="zh-CN" altLang="en-US"/>
          </a:p>
        </p:txBody>
      </p:sp>
      <p:cxnSp>
        <p:nvCxnSpPr>
          <p:cNvPr id="60431" name="AutoShape 14"/>
          <p:cNvCxnSpPr>
            <a:cxnSpLocks noChangeShapeType="1"/>
            <a:stCxn id="60428" idx="3"/>
            <a:endCxn id="60422" idx="0"/>
          </p:cNvCxnSpPr>
          <p:nvPr/>
        </p:nvCxnSpPr>
        <p:spPr bwMode="auto">
          <a:xfrm>
            <a:off x="6227763" y="2278063"/>
            <a:ext cx="1404937" cy="574675"/>
          </a:xfrm>
          <a:prstGeom prst="bentConnector2">
            <a:avLst/>
          </a:prstGeom>
          <a:noFill/>
          <a:ln w="9525">
            <a:solidFill>
              <a:schemeClr val="tx1"/>
            </a:solidFill>
            <a:miter lim="800000"/>
            <a:headEnd/>
            <a:tailEnd type="triangle" w="med" len="med"/>
          </a:ln>
        </p:spPr>
      </p:cxnSp>
      <p:cxnSp>
        <p:nvCxnSpPr>
          <p:cNvPr id="60432" name="AutoShape 15"/>
          <p:cNvCxnSpPr>
            <a:cxnSpLocks noChangeShapeType="1"/>
            <a:stCxn id="60428" idx="1"/>
            <a:endCxn id="60420" idx="0"/>
          </p:cNvCxnSpPr>
          <p:nvPr/>
        </p:nvCxnSpPr>
        <p:spPr bwMode="auto">
          <a:xfrm rot="10800000" flipV="1">
            <a:off x="1368425" y="2278063"/>
            <a:ext cx="1331913" cy="503237"/>
          </a:xfrm>
          <a:prstGeom prst="bentConnector2">
            <a:avLst/>
          </a:prstGeom>
          <a:noFill/>
          <a:ln w="9525">
            <a:solidFill>
              <a:schemeClr val="tx1"/>
            </a:solidFill>
            <a:miter lim="800000"/>
            <a:headEnd/>
            <a:tailEnd type="triangle" w="med" len="med"/>
          </a:ln>
        </p:spPr>
      </p:cxnSp>
      <p:cxnSp>
        <p:nvCxnSpPr>
          <p:cNvPr id="60433" name="AutoShape 16"/>
          <p:cNvCxnSpPr>
            <a:cxnSpLocks noChangeShapeType="1"/>
            <a:stCxn id="60426" idx="2"/>
            <a:endCxn id="60427" idx="1"/>
          </p:cNvCxnSpPr>
          <p:nvPr/>
        </p:nvCxnSpPr>
        <p:spPr bwMode="auto">
          <a:xfrm rot="16200000" flipH="1">
            <a:off x="1654175" y="4113213"/>
            <a:ext cx="1441450" cy="1657350"/>
          </a:xfrm>
          <a:prstGeom prst="bentConnector2">
            <a:avLst/>
          </a:prstGeom>
          <a:noFill/>
          <a:ln w="9525">
            <a:solidFill>
              <a:schemeClr val="tx1"/>
            </a:solidFill>
            <a:miter lim="800000"/>
            <a:headEnd/>
            <a:tailEnd type="triangle" w="med" len="med"/>
          </a:ln>
        </p:spPr>
      </p:cxnSp>
      <p:cxnSp>
        <p:nvCxnSpPr>
          <p:cNvPr id="60434" name="AutoShape 17"/>
          <p:cNvCxnSpPr>
            <a:cxnSpLocks noChangeShapeType="1"/>
            <a:stCxn id="60425" idx="2"/>
            <a:endCxn id="60427" idx="3"/>
          </p:cNvCxnSpPr>
          <p:nvPr/>
        </p:nvCxnSpPr>
        <p:spPr bwMode="auto">
          <a:xfrm rot="5400000">
            <a:off x="6496844" y="4455319"/>
            <a:ext cx="504825" cy="1909763"/>
          </a:xfrm>
          <a:prstGeom prst="bentConnector2">
            <a:avLst/>
          </a:prstGeom>
          <a:noFill/>
          <a:ln w="9525">
            <a:solidFill>
              <a:schemeClr val="tx1"/>
            </a:solidFill>
            <a:miter lim="800000"/>
            <a:headEnd/>
            <a:tailEnd type="triangle" w="med" len="med"/>
          </a:ln>
        </p:spPr>
      </p:cxnSp>
      <p:sp>
        <p:nvSpPr>
          <p:cNvPr id="60435" name="Line 18"/>
          <p:cNvSpPr>
            <a:spLocks noChangeShapeType="1"/>
          </p:cNvSpPr>
          <p:nvPr/>
        </p:nvSpPr>
        <p:spPr bwMode="auto">
          <a:xfrm>
            <a:off x="1403350" y="3357563"/>
            <a:ext cx="0" cy="358775"/>
          </a:xfrm>
          <a:prstGeom prst="line">
            <a:avLst/>
          </a:prstGeom>
          <a:noFill/>
          <a:ln w="9525">
            <a:solidFill>
              <a:schemeClr val="tx1"/>
            </a:solidFill>
            <a:round/>
            <a:headEnd/>
            <a:tailEnd type="triangle" w="med" len="med"/>
          </a:ln>
        </p:spPr>
        <p:txBody>
          <a:bodyPr/>
          <a:lstStyle/>
          <a:p>
            <a:endParaRPr lang="zh-CN" altLang="en-US"/>
          </a:p>
        </p:txBody>
      </p:sp>
      <p:sp>
        <p:nvSpPr>
          <p:cNvPr id="60436" name="Line 19"/>
          <p:cNvSpPr>
            <a:spLocks noChangeShapeType="1"/>
          </p:cNvSpPr>
          <p:nvPr/>
        </p:nvSpPr>
        <p:spPr bwMode="auto">
          <a:xfrm>
            <a:off x="7667625" y="3429000"/>
            <a:ext cx="0" cy="144463"/>
          </a:xfrm>
          <a:prstGeom prst="line">
            <a:avLst/>
          </a:prstGeom>
          <a:noFill/>
          <a:ln w="9525">
            <a:solidFill>
              <a:schemeClr val="tx1"/>
            </a:solidFill>
            <a:round/>
            <a:headEnd/>
            <a:tailEnd type="triangle" w="med" len="med"/>
          </a:ln>
        </p:spPr>
        <p:txBody>
          <a:bodyPr/>
          <a:lstStyle/>
          <a:p>
            <a:endParaRPr lang="zh-CN" altLang="en-US"/>
          </a:p>
        </p:txBody>
      </p:sp>
      <p:sp>
        <p:nvSpPr>
          <p:cNvPr id="60437" name="Line 20"/>
          <p:cNvSpPr>
            <a:spLocks noChangeShapeType="1"/>
          </p:cNvSpPr>
          <p:nvPr/>
        </p:nvSpPr>
        <p:spPr bwMode="auto">
          <a:xfrm>
            <a:off x="7667625" y="4221163"/>
            <a:ext cx="0" cy="288925"/>
          </a:xfrm>
          <a:prstGeom prst="line">
            <a:avLst/>
          </a:prstGeom>
          <a:noFill/>
          <a:ln w="9525">
            <a:solidFill>
              <a:schemeClr val="tx1"/>
            </a:solidFill>
            <a:round/>
            <a:headEnd/>
            <a:tailEnd type="triangle" w="med" len="med"/>
          </a:ln>
        </p:spPr>
        <p:txBody>
          <a:bodyPr/>
          <a:lstStyle/>
          <a:p>
            <a:endParaRPr lang="zh-CN" altLang="en-US"/>
          </a:p>
        </p:txBody>
      </p:sp>
      <p:sp>
        <p:nvSpPr>
          <p:cNvPr id="60438" name="Rectangle 22"/>
          <p:cNvSpPr>
            <a:spLocks noChangeArrowheads="1"/>
          </p:cNvSpPr>
          <p:nvPr/>
        </p:nvSpPr>
        <p:spPr bwMode="auto">
          <a:xfrm>
            <a:off x="6804025" y="3644900"/>
            <a:ext cx="1708150" cy="457200"/>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活性氧增加</a:t>
            </a:r>
          </a:p>
        </p:txBody>
      </p:sp>
      <p:sp>
        <p:nvSpPr>
          <p:cNvPr id="60439" name="Rectangle 23"/>
          <p:cNvSpPr>
            <a:spLocks noChangeArrowheads="1"/>
          </p:cNvSpPr>
          <p:nvPr/>
        </p:nvSpPr>
        <p:spPr bwMode="auto">
          <a:xfrm>
            <a:off x="6804025" y="2852738"/>
            <a:ext cx="1708150" cy="457200"/>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粒細胞增加</a:t>
            </a:r>
          </a:p>
        </p:txBody>
      </p:sp>
      <p:sp>
        <p:nvSpPr>
          <p:cNvPr id="60440" name="Rectangle 24"/>
          <p:cNvSpPr>
            <a:spLocks noChangeArrowheads="1"/>
          </p:cNvSpPr>
          <p:nvPr/>
        </p:nvSpPr>
        <p:spPr bwMode="auto">
          <a:xfrm>
            <a:off x="7019925" y="4579938"/>
            <a:ext cx="1403350" cy="457200"/>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組織破壞</a:t>
            </a:r>
          </a:p>
        </p:txBody>
      </p:sp>
      <p:sp>
        <p:nvSpPr>
          <p:cNvPr id="60441" name="Rectangle 25"/>
          <p:cNvSpPr>
            <a:spLocks noChangeArrowheads="1"/>
          </p:cNvSpPr>
          <p:nvPr/>
        </p:nvSpPr>
        <p:spPr bwMode="auto">
          <a:xfrm>
            <a:off x="611188" y="2779713"/>
            <a:ext cx="1403350" cy="457200"/>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血管緊縮</a:t>
            </a:r>
          </a:p>
        </p:txBody>
      </p:sp>
      <p:graphicFrame>
        <p:nvGraphicFramePr>
          <p:cNvPr id="60418" name="Object 14"/>
          <p:cNvGraphicFramePr>
            <a:graphicFrameLocks noGrp="1" noChangeAspect="1"/>
          </p:cNvGraphicFramePr>
          <p:nvPr/>
        </p:nvGraphicFramePr>
        <p:xfrm>
          <a:off x="7848600" y="0"/>
          <a:ext cx="1295400" cy="760413"/>
        </p:xfrm>
        <a:graphic>
          <a:graphicData uri="http://schemas.openxmlformats.org/presentationml/2006/ole">
            <p:oleObj spid="_x0000_s60418" name="CorelDRAW" r:id="rId3" imgW="453240" imgH="285480" progId="">
              <p:embed/>
            </p:oleObj>
          </a:graphicData>
        </a:graphic>
      </p:graphicFrame>
      <p:sp>
        <p:nvSpPr>
          <p:cNvPr id="60442" name="矩形 2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6300788" y="1125538"/>
            <a:ext cx="2303462" cy="647700"/>
          </a:xfrm>
          <a:prstGeom prst="rect">
            <a:avLst/>
          </a:prstGeom>
          <a:solidFill>
            <a:schemeClr val="bg1"/>
          </a:solid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1444" name="Rectangle 3"/>
          <p:cNvSpPr>
            <a:spLocks noChangeArrowheads="1"/>
          </p:cNvSpPr>
          <p:nvPr/>
        </p:nvSpPr>
        <p:spPr bwMode="auto">
          <a:xfrm>
            <a:off x="179388" y="2060575"/>
            <a:ext cx="2520950" cy="504825"/>
          </a:xfrm>
          <a:prstGeom prst="rect">
            <a:avLst/>
          </a:prstGeom>
          <a:solidFill>
            <a:schemeClr val="bg1"/>
          </a:solid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1445" name="Rectangle 4"/>
          <p:cNvSpPr>
            <a:spLocks noChangeArrowheads="1"/>
          </p:cNvSpPr>
          <p:nvPr/>
        </p:nvSpPr>
        <p:spPr bwMode="auto">
          <a:xfrm>
            <a:off x="179388" y="1268413"/>
            <a:ext cx="2592387" cy="431800"/>
          </a:xfrm>
          <a:prstGeom prst="rect">
            <a:avLst/>
          </a:prstGeom>
          <a:solidFill>
            <a:schemeClr val="bg1"/>
          </a:solid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1446" name="Rectangle 5"/>
          <p:cNvSpPr>
            <a:spLocks noChangeArrowheads="1"/>
          </p:cNvSpPr>
          <p:nvPr/>
        </p:nvSpPr>
        <p:spPr bwMode="auto">
          <a:xfrm>
            <a:off x="3563938" y="476250"/>
            <a:ext cx="1873250" cy="2305050"/>
          </a:xfrm>
          <a:prstGeom prst="rect">
            <a:avLst/>
          </a:prstGeom>
          <a:solidFill>
            <a:schemeClr val="bg1"/>
          </a:solidFill>
          <a:ln w="9525">
            <a:solidFill>
              <a:schemeClr val="tx1"/>
            </a:solidFill>
            <a:miter lim="800000"/>
            <a:headEnd/>
            <a:tailEnd/>
          </a:ln>
        </p:spPr>
        <p:txBody>
          <a:bodyPr wrap="none" anchor="ctr"/>
          <a:lstStyle/>
          <a:p>
            <a:endParaRPr lang="zh-TW" altLang="en-US">
              <a:latin typeface="Calibri" pitchFamily="34" charset="0"/>
              <a:ea typeface="新細明體" pitchFamily="18" charset="-120"/>
            </a:endParaRPr>
          </a:p>
        </p:txBody>
      </p:sp>
      <p:sp>
        <p:nvSpPr>
          <p:cNvPr id="61447" name="Text Box 6"/>
          <p:cNvSpPr txBox="1">
            <a:spLocks noChangeArrowheads="1"/>
          </p:cNvSpPr>
          <p:nvPr/>
        </p:nvSpPr>
        <p:spPr bwMode="auto">
          <a:xfrm>
            <a:off x="3563938" y="476250"/>
            <a:ext cx="1800225" cy="2100263"/>
          </a:xfrm>
          <a:prstGeom prst="rect">
            <a:avLst/>
          </a:prstGeom>
          <a:noFill/>
          <a:ln w="9525">
            <a:noFill/>
            <a:miter lim="800000"/>
            <a:headEnd/>
            <a:tailEnd/>
          </a:ln>
        </p:spPr>
        <p:txBody>
          <a:bodyPr>
            <a:spAutoFit/>
          </a:bodyPr>
          <a:lstStyle/>
          <a:p>
            <a:pPr algn="ctr">
              <a:spcBef>
                <a:spcPct val="50000"/>
              </a:spcBef>
            </a:pPr>
            <a:r>
              <a:rPr lang="zh-TW" altLang="en-US" sz="2400">
                <a:solidFill>
                  <a:srgbClr val="FF0000"/>
                </a:solidFill>
                <a:latin typeface="Calibri" pitchFamily="34" charset="0"/>
                <a:ea typeface="DFKai-SB" pitchFamily="65" charset="-120"/>
              </a:rPr>
              <a:t>過多的壓力</a:t>
            </a:r>
          </a:p>
          <a:p>
            <a:pPr algn="ctr">
              <a:spcBef>
                <a:spcPct val="50000"/>
              </a:spcBef>
            </a:pPr>
            <a:r>
              <a:rPr lang="zh-TW" altLang="en-US" sz="2400">
                <a:solidFill>
                  <a:srgbClr val="FF0000"/>
                </a:solidFill>
                <a:latin typeface="Calibri" pitchFamily="34" charset="0"/>
                <a:ea typeface="DFKai-SB" pitchFamily="65" charset="-120"/>
              </a:rPr>
              <a:t>工作過度</a:t>
            </a:r>
          </a:p>
          <a:p>
            <a:pPr algn="ctr">
              <a:spcBef>
                <a:spcPct val="50000"/>
              </a:spcBef>
            </a:pPr>
            <a:r>
              <a:rPr lang="zh-TW" altLang="en-US" sz="2400">
                <a:solidFill>
                  <a:srgbClr val="FF0000"/>
                </a:solidFill>
                <a:latin typeface="Calibri" pitchFamily="34" charset="0"/>
                <a:ea typeface="DFKai-SB" pitchFamily="65" charset="-120"/>
              </a:rPr>
              <a:t>煩惱過度</a:t>
            </a:r>
          </a:p>
          <a:p>
            <a:pPr algn="ctr">
              <a:spcBef>
                <a:spcPct val="50000"/>
              </a:spcBef>
            </a:pPr>
            <a:r>
              <a:rPr lang="zh-TW" altLang="en-US" sz="2400">
                <a:solidFill>
                  <a:srgbClr val="FF0000"/>
                </a:solidFill>
                <a:latin typeface="Calibri" pitchFamily="34" charset="0"/>
                <a:ea typeface="DFKai-SB" pitchFamily="65" charset="-120"/>
              </a:rPr>
              <a:t>服藥過度</a:t>
            </a:r>
          </a:p>
        </p:txBody>
      </p:sp>
      <p:sp>
        <p:nvSpPr>
          <p:cNvPr id="61448" name="Text Box 7"/>
          <p:cNvSpPr txBox="1">
            <a:spLocks noChangeArrowheads="1"/>
          </p:cNvSpPr>
          <p:nvPr/>
        </p:nvSpPr>
        <p:spPr bwMode="auto">
          <a:xfrm>
            <a:off x="6372225" y="1268413"/>
            <a:ext cx="2520950" cy="366712"/>
          </a:xfrm>
          <a:prstGeom prst="rect">
            <a:avLst/>
          </a:prstGeom>
          <a:noFill/>
          <a:ln w="9525">
            <a:noFill/>
            <a:miter lim="800000"/>
            <a:headEnd/>
            <a:tailEnd/>
          </a:ln>
        </p:spPr>
        <p:txBody>
          <a:bodyPr>
            <a:spAutoFit/>
          </a:bodyPr>
          <a:lstStyle/>
          <a:p>
            <a:pPr>
              <a:spcBef>
                <a:spcPct val="50000"/>
              </a:spcBef>
            </a:pPr>
            <a:r>
              <a:rPr lang="zh-TW" altLang="en-US">
                <a:latin typeface="Calibri" pitchFamily="34" charset="0"/>
                <a:ea typeface="新細明體" pitchFamily="18" charset="-120"/>
              </a:rPr>
              <a:t>降低副交感神經功能</a:t>
            </a:r>
          </a:p>
        </p:txBody>
      </p:sp>
      <p:sp>
        <p:nvSpPr>
          <p:cNvPr id="61449" name="Text Box 8"/>
          <p:cNvSpPr txBox="1">
            <a:spLocks noChangeArrowheads="1"/>
          </p:cNvSpPr>
          <p:nvPr/>
        </p:nvSpPr>
        <p:spPr bwMode="auto">
          <a:xfrm>
            <a:off x="179388" y="1268413"/>
            <a:ext cx="2592387" cy="1192212"/>
          </a:xfrm>
          <a:prstGeom prst="rect">
            <a:avLst/>
          </a:prstGeom>
          <a:noFill/>
          <a:ln w="9525">
            <a:noFill/>
            <a:miter lim="800000"/>
            <a:headEnd/>
            <a:tailEnd/>
          </a:ln>
        </p:spPr>
        <p:txBody>
          <a:bodyPr>
            <a:spAutoFit/>
          </a:bodyPr>
          <a:lstStyle/>
          <a:p>
            <a:pPr algn="ctr">
              <a:spcBef>
                <a:spcPct val="50000"/>
              </a:spcBef>
            </a:pPr>
            <a:r>
              <a:rPr lang="zh-TW" altLang="en-US">
                <a:latin typeface="Calibri" pitchFamily="34" charset="0"/>
                <a:ea typeface="新細明體" pitchFamily="18" charset="-120"/>
              </a:rPr>
              <a:t>使交感神經緊張</a:t>
            </a:r>
          </a:p>
          <a:p>
            <a:pPr algn="ctr">
              <a:spcBef>
                <a:spcPct val="50000"/>
              </a:spcBef>
            </a:pPr>
            <a:endParaRPr lang="zh-TW" altLang="en-US">
              <a:latin typeface="Calibri" pitchFamily="34" charset="0"/>
              <a:ea typeface="新細明體" pitchFamily="18" charset="-120"/>
            </a:endParaRPr>
          </a:p>
          <a:p>
            <a:pPr algn="ctr">
              <a:spcBef>
                <a:spcPct val="50000"/>
              </a:spcBef>
            </a:pPr>
            <a:r>
              <a:rPr lang="zh-TW" altLang="en-US">
                <a:latin typeface="Calibri" pitchFamily="34" charset="0"/>
                <a:ea typeface="新細明體" pitchFamily="18" charset="-120"/>
              </a:rPr>
              <a:t>腎上服素的過剩作用</a:t>
            </a:r>
          </a:p>
        </p:txBody>
      </p:sp>
      <p:sp>
        <p:nvSpPr>
          <p:cNvPr id="61450" name="Text Box 9"/>
          <p:cNvSpPr txBox="1">
            <a:spLocks noChangeArrowheads="1"/>
          </p:cNvSpPr>
          <p:nvPr/>
        </p:nvSpPr>
        <p:spPr bwMode="auto">
          <a:xfrm>
            <a:off x="223838" y="3068638"/>
            <a:ext cx="3384550" cy="3455987"/>
          </a:xfrm>
          <a:prstGeom prst="rect">
            <a:avLst/>
          </a:prstGeom>
          <a:noFill/>
          <a:ln w="9525">
            <a:noFill/>
            <a:miter lim="800000"/>
            <a:headEnd/>
            <a:tailEnd/>
          </a:ln>
        </p:spPr>
        <p:txBody>
          <a:bodyPr vert="eaVert">
            <a:spAutoFit/>
          </a:bodyPr>
          <a:lstStyle/>
          <a:p>
            <a:pPr>
              <a:spcBef>
                <a:spcPct val="50000"/>
              </a:spcBef>
            </a:pPr>
            <a:r>
              <a:rPr lang="zh-TW" altLang="en-US" sz="1600" b="1">
                <a:latin typeface="Calibri" pitchFamily="34" charset="0"/>
                <a:ea typeface="新細明體" pitchFamily="18" charset="-120"/>
              </a:rPr>
              <a:t>增加自由基</a:t>
            </a:r>
          </a:p>
          <a:p>
            <a:pPr>
              <a:spcBef>
                <a:spcPct val="50000"/>
              </a:spcBef>
            </a:pPr>
            <a:r>
              <a:rPr lang="zh-TW" altLang="en-US" sz="1000">
                <a:latin typeface="Calibri" pitchFamily="34" charset="0"/>
                <a:ea typeface="新細明體" pitchFamily="18" charset="-120"/>
              </a:rPr>
              <a:t>　　</a:t>
            </a:r>
            <a:r>
              <a:rPr lang="zh-TW" altLang="en-US" sz="1400">
                <a:latin typeface="Calibri" pitchFamily="34" charset="0"/>
                <a:ea typeface="新細明體" pitchFamily="18" charset="-120"/>
              </a:rPr>
              <a:t>組織老化持續進行</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組織破壞所引起的</a:t>
            </a:r>
          </a:p>
          <a:p>
            <a:pPr>
              <a:spcBef>
                <a:spcPct val="50000"/>
              </a:spcBef>
            </a:pPr>
            <a:r>
              <a:rPr lang="zh-TW" altLang="en-US" sz="1400">
                <a:latin typeface="Calibri" pitchFamily="34" charset="0"/>
                <a:ea typeface="新細明體" pitchFamily="18" charset="-120"/>
              </a:rPr>
              <a:t>　　發炎症狀</a:t>
            </a:r>
          </a:p>
          <a:p>
            <a:pPr>
              <a:spcBef>
                <a:spcPct val="50000"/>
              </a:spcBef>
            </a:pPr>
            <a:r>
              <a:rPr lang="zh-TW" altLang="en-US" sz="1600" b="1">
                <a:latin typeface="Calibri" pitchFamily="34" charset="0"/>
                <a:ea typeface="新細明體" pitchFamily="18" charset="-120"/>
              </a:rPr>
              <a:t>增加粒細胞</a:t>
            </a:r>
          </a:p>
          <a:p>
            <a:pPr>
              <a:spcBef>
                <a:spcPct val="50000"/>
              </a:spcBef>
            </a:pPr>
            <a:r>
              <a:rPr lang="zh-TW" altLang="en-US" sz="1000">
                <a:latin typeface="Calibri" pitchFamily="34" charset="0"/>
                <a:ea typeface="新細明體" pitchFamily="18" charset="-120"/>
              </a:rPr>
              <a:t>　　</a:t>
            </a:r>
            <a:r>
              <a:rPr lang="zh-TW" altLang="en-US" sz="1400">
                <a:latin typeface="Calibri" pitchFamily="34" charset="0"/>
                <a:ea typeface="新細明體" pitchFamily="18" charset="-120"/>
              </a:rPr>
              <a:t>化膿性的發炎症狀</a:t>
            </a:r>
          </a:p>
          <a:p>
            <a:pPr>
              <a:spcBef>
                <a:spcPct val="50000"/>
              </a:spcBef>
            </a:pPr>
            <a:r>
              <a:rPr lang="zh-TW" altLang="en-US" sz="1600" b="1">
                <a:latin typeface="Calibri" pitchFamily="34" charset="0"/>
                <a:ea typeface="新細明體" pitchFamily="18" charset="-120"/>
              </a:rPr>
              <a:t>血管收縮</a:t>
            </a:r>
            <a:r>
              <a:rPr lang="en-US" altLang="zh-TW" sz="1600" b="1">
                <a:latin typeface="Calibri" pitchFamily="34" charset="0"/>
                <a:ea typeface="新細明體" pitchFamily="18" charset="-120"/>
              </a:rPr>
              <a:t>﹑</a:t>
            </a:r>
            <a:r>
              <a:rPr lang="zh-TW" altLang="en-US" sz="1600" b="1">
                <a:latin typeface="Calibri" pitchFamily="34" charset="0"/>
                <a:ea typeface="新細明體" pitchFamily="18" charset="-120"/>
              </a:rPr>
              <a:t>血液循環障礙</a:t>
            </a:r>
            <a:r>
              <a:rPr lang="en-US" altLang="zh-TW" sz="1600" b="1">
                <a:latin typeface="Calibri" pitchFamily="34" charset="0"/>
                <a:ea typeface="新細明體" pitchFamily="18" charset="-120"/>
              </a:rPr>
              <a:t>﹑</a:t>
            </a:r>
            <a:r>
              <a:rPr lang="zh-TW" altLang="en-US" sz="1600" b="1">
                <a:latin typeface="Calibri" pitchFamily="34" charset="0"/>
                <a:ea typeface="新細明體" pitchFamily="18" charset="-120"/>
              </a:rPr>
              <a:t>缺血狀態</a:t>
            </a:r>
          </a:p>
          <a:p>
            <a:pPr>
              <a:spcBef>
                <a:spcPct val="50000"/>
              </a:spcBef>
            </a:pPr>
            <a:r>
              <a:rPr lang="zh-TW" altLang="en-US" sz="1600">
                <a:latin typeface="Calibri" pitchFamily="34" charset="0"/>
                <a:ea typeface="新細明體" pitchFamily="18" charset="-120"/>
              </a:rPr>
              <a:t>　</a:t>
            </a:r>
            <a:r>
              <a:rPr lang="zh-TW" altLang="en-US" sz="1400">
                <a:latin typeface="Calibri" pitchFamily="34" charset="0"/>
                <a:ea typeface="新細明體" pitchFamily="18" charset="-120"/>
              </a:rPr>
              <a:t>造成組織積存老舊廢物</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疼痛</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致癌物積存</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引起發炎症狀</a:t>
            </a:r>
            <a:r>
              <a:rPr lang="en-US" altLang="zh-TW" sz="1400">
                <a:latin typeface="Calibri" pitchFamily="34" charset="0"/>
                <a:ea typeface="新細明體" pitchFamily="18" charset="-120"/>
              </a:rPr>
              <a:t>)</a:t>
            </a:r>
          </a:p>
          <a:p>
            <a:pPr>
              <a:spcBef>
                <a:spcPct val="50000"/>
              </a:spcBef>
            </a:pPr>
            <a:r>
              <a:rPr lang="zh-TW" altLang="en-US" sz="1600" b="1">
                <a:latin typeface="Calibri" pitchFamily="34" charset="0"/>
                <a:ea typeface="新細明體" pitchFamily="18" charset="-120"/>
              </a:rPr>
              <a:t>增加心跳數</a:t>
            </a:r>
          </a:p>
          <a:p>
            <a:pPr>
              <a:spcBef>
                <a:spcPct val="50000"/>
              </a:spcBef>
            </a:pPr>
            <a:r>
              <a:rPr lang="zh-TW" altLang="en-US" sz="1000">
                <a:latin typeface="Calibri" pitchFamily="34" charset="0"/>
                <a:ea typeface="新細明體" pitchFamily="18" charset="-120"/>
              </a:rPr>
              <a:t>　　</a:t>
            </a:r>
            <a:r>
              <a:rPr lang="zh-TW" altLang="en-US" sz="1400">
                <a:latin typeface="Calibri" pitchFamily="34" charset="0"/>
                <a:ea typeface="新細明體" pitchFamily="18" charset="-120"/>
              </a:rPr>
              <a:t>緊張</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興奮</a:t>
            </a:r>
          </a:p>
        </p:txBody>
      </p:sp>
      <p:sp>
        <p:nvSpPr>
          <p:cNvPr id="61451" name="Text Box 10"/>
          <p:cNvSpPr txBox="1">
            <a:spLocks noChangeArrowheads="1"/>
          </p:cNvSpPr>
          <p:nvPr/>
        </p:nvSpPr>
        <p:spPr bwMode="auto">
          <a:xfrm>
            <a:off x="5907088" y="2133600"/>
            <a:ext cx="2484437" cy="2951163"/>
          </a:xfrm>
          <a:prstGeom prst="rect">
            <a:avLst/>
          </a:prstGeom>
          <a:noFill/>
          <a:ln w="9525">
            <a:noFill/>
            <a:miter lim="800000"/>
            <a:headEnd/>
            <a:tailEnd/>
          </a:ln>
        </p:spPr>
        <p:txBody>
          <a:bodyPr vert="eaVert">
            <a:spAutoFit/>
          </a:bodyPr>
          <a:lstStyle/>
          <a:p>
            <a:pPr>
              <a:spcBef>
                <a:spcPct val="50000"/>
              </a:spcBef>
            </a:pPr>
            <a:r>
              <a:rPr lang="zh-TW" altLang="en-US" sz="1600" b="1">
                <a:latin typeface="Calibri" pitchFamily="34" charset="0"/>
                <a:ea typeface="新細明體" pitchFamily="18" charset="-120"/>
              </a:rPr>
              <a:t>淋巴球減少</a:t>
            </a:r>
          </a:p>
          <a:p>
            <a:pPr>
              <a:spcBef>
                <a:spcPct val="50000"/>
              </a:spcBef>
            </a:pPr>
            <a:r>
              <a:rPr lang="zh-TW" altLang="en-US" sz="1200">
                <a:latin typeface="Calibri" pitchFamily="34" charset="0"/>
                <a:ea typeface="新細明體" pitchFamily="18" charset="-120"/>
              </a:rPr>
              <a:t>　　</a:t>
            </a:r>
            <a:r>
              <a:rPr lang="zh-TW" altLang="en-US" sz="1400">
                <a:latin typeface="Calibri" pitchFamily="34" charset="0"/>
                <a:ea typeface="新細明體" pitchFamily="18" charset="-120"/>
              </a:rPr>
              <a:t>攻擊癌細胞的</a:t>
            </a:r>
            <a:r>
              <a:rPr lang="en-US" altLang="zh-TW" sz="1400">
                <a:latin typeface="Calibri" pitchFamily="34" charset="0"/>
                <a:ea typeface="新細明體" pitchFamily="18" charset="-120"/>
              </a:rPr>
              <a:t>nk</a:t>
            </a:r>
            <a:r>
              <a:rPr lang="zh-TW" altLang="en-US" sz="1400">
                <a:latin typeface="Calibri" pitchFamily="34" charset="0"/>
                <a:ea typeface="新細明體" pitchFamily="18" charset="-120"/>
              </a:rPr>
              <a:t>細胞與</a:t>
            </a:r>
            <a:r>
              <a:rPr lang="en-US" altLang="zh-TW" sz="1400">
                <a:latin typeface="Calibri" pitchFamily="34" charset="0"/>
                <a:ea typeface="新細明體" pitchFamily="18" charset="-120"/>
              </a:rPr>
              <a:t>nkt</a:t>
            </a:r>
            <a:r>
              <a:rPr lang="zh-TW" altLang="en-US" sz="1400">
                <a:latin typeface="Calibri" pitchFamily="34" charset="0"/>
                <a:ea typeface="新細明體" pitchFamily="18" charset="-120"/>
              </a:rPr>
              <a:t>細</a:t>
            </a:r>
          </a:p>
          <a:p>
            <a:pPr>
              <a:spcBef>
                <a:spcPct val="50000"/>
              </a:spcBef>
            </a:pPr>
            <a:r>
              <a:rPr lang="zh-TW" altLang="en-US" sz="1400">
                <a:latin typeface="Calibri" pitchFamily="34" charset="0"/>
                <a:ea typeface="新細明體" pitchFamily="18" charset="-120"/>
              </a:rPr>
              <a:t>　　胞的功能減退</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促進癌細胞增殖</a:t>
            </a:r>
          </a:p>
          <a:p>
            <a:pPr>
              <a:spcBef>
                <a:spcPct val="50000"/>
              </a:spcBef>
            </a:pPr>
            <a:endParaRPr lang="zh-TW" altLang="en-US">
              <a:latin typeface="Calibri" pitchFamily="34" charset="0"/>
              <a:ea typeface="新細明體" pitchFamily="18" charset="-120"/>
            </a:endParaRPr>
          </a:p>
          <a:p>
            <a:pPr>
              <a:spcBef>
                <a:spcPct val="50000"/>
              </a:spcBef>
            </a:pPr>
            <a:r>
              <a:rPr lang="zh-TW" altLang="en-US" sz="1600" b="1">
                <a:latin typeface="Calibri" pitchFamily="34" charset="0"/>
                <a:ea typeface="新細明體" pitchFamily="18" charset="-120"/>
              </a:rPr>
              <a:t>排泄</a:t>
            </a:r>
            <a:r>
              <a:rPr lang="en-US" altLang="zh-TW" sz="1600" b="1">
                <a:latin typeface="Calibri" pitchFamily="34" charset="0"/>
                <a:ea typeface="新細明體" pitchFamily="18" charset="-120"/>
              </a:rPr>
              <a:t>﹑</a:t>
            </a:r>
            <a:r>
              <a:rPr lang="zh-TW" altLang="en-US" sz="1600" b="1">
                <a:latin typeface="Calibri" pitchFamily="34" charset="0"/>
                <a:ea typeface="新細明體" pitchFamily="18" charset="-120"/>
              </a:rPr>
              <a:t>分泌力降低</a:t>
            </a:r>
          </a:p>
          <a:p>
            <a:pPr>
              <a:spcBef>
                <a:spcPct val="50000"/>
              </a:spcBef>
            </a:pPr>
            <a:r>
              <a:rPr lang="zh-TW" altLang="en-US" sz="1200">
                <a:latin typeface="Calibri" pitchFamily="34" charset="0"/>
                <a:ea typeface="新細明體" pitchFamily="18" charset="-120"/>
              </a:rPr>
              <a:t>　</a:t>
            </a:r>
            <a:r>
              <a:rPr lang="zh-TW" altLang="en-US" sz="1400">
                <a:latin typeface="Calibri" pitchFamily="34" charset="0"/>
                <a:ea typeface="新細明體" pitchFamily="18" charset="-120"/>
              </a:rPr>
              <a:t>　免疫力減退</a:t>
            </a:r>
            <a:r>
              <a:rPr lang="en-US" altLang="zh-TW" sz="1400">
                <a:latin typeface="Calibri" pitchFamily="34" charset="0"/>
                <a:ea typeface="新細明體" pitchFamily="18" charset="-120"/>
              </a:rPr>
              <a:t>﹑</a:t>
            </a:r>
            <a:r>
              <a:rPr lang="zh-TW" altLang="en-US" sz="1400">
                <a:latin typeface="Calibri" pitchFamily="34" charset="0"/>
                <a:ea typeface="新細明體" pitchFamily="18" charset="-120"/>
              </a:rPr>
              <a:t>監控癌細胞的</a:t>
            </a:r>
          </a:p>
          <a:p>
            <a:pPr>
              <a:spcBef>
                <a:spcPct val="50000"/>
              </a:spcBef>
            </a:pPr>
            <a:r>
              <a:rPr lang="zh-TW" altLang="en-US" sz="1400">
                <a:latin typeface="Calibri" pitchFamily="34" charset="0"/>
                <a:ea typeface="新細明體" pitchFamily="18" charset="-120"/>
              </a:rPr>
              <a:t>　　力量減退</a:t>
            </a:r>
          </a:p>
        </p:txBody>
      </p:sp>
      <p:cxnSp>
        <p:nvCxnSpPr>
          <p:cNvPr id="61452" name="AutoShape 11"/>
          <p:cNvCxnSpPr>
            <a:cxnSpLocks noChangeShapeType="1"/>
            <a:stCxn id="61447" idx="1"/>
            <a:endCxn id="61449" idx="0"/>
          </p:cNvCxnSpPr>
          <p:nvPr/>
        </p:nvCxnSpPr>
        <p:spPr bwMode="auto">
          <a:xfrm rot="10800000">
            <a:off x="1476375" y="1268413"/>
            <a:ext cx="2087563" cy="258762"/>
          </a:xfrm>
          <a:prstGeom prst="bentConnector4">
            <a:avLst>
              <a:gd name="adj1" fmla="val 18935"/>
              <a:gd name="adj2" fmla="val 188343"/>
            </a:avLst>
          </a:prstGeom>
          <a:noFill/>
          <a:ln w="9525">
            <a:solidFill>
              <a:schemeClr val="tx1"/>
            </a:solidFill>
            <a:miter lim="800000"/>
            <a:headEnd/>
            <a:tailEnd type="triangle" w="med" len="med"/>
          </a:ln>
        </p:spPr>
      </p:cxnSp>
      <p:cxnSp>
        <p:nvCxnSpPr>
          <p:cNvPr id="61453" name="AutoShape 12"/>
          <p:cNvCxnSpPr>
            <a:cxnSpLocks noChangeShapeType="1"/>
            <a:stCxn id="61446" idx="3"/>
            <a:endCxn id="61443" idx="0"/>
          </p:cNvCxnSpPr>
          <p:nvPr/>
        </p:nvCxnSpPr>
        <p:spPr bwMode="auto">
          <a:xfrm flipV="1">
            <a:off x="5437188" y="1125538"/>
            <a:ext cx="2016125" cy="503237"/>
          </a:xfrm>
          <a:prstGeom prst="bentConnector4">
            <a:avLst>
              <a:gd name="adj1" fmla="val 21417"/>
              <a:gd name="adj2" fmla="val 145426"/>
            </a:avLst>
          </a:prstGeom>
          <a:noFill/>
          <a:ln w="9525">
            <a:solidFill>
              <a:schemeClr val="tx1"/>
            </a:solidFill>
            <a:miter lim="800000"/>
            <a:headEnd/>
            <a:tailEnd type="triangle" w="med" len="med"/>
          </a:ln>
        </p:spPr>
      </p:cxnSp>
      <p:sp>
        <p:nvSpPr>
          <p:cNvPr id="61454" name="Line 13"/>
          <p:cNvSpPr>
            <a:spLocks noChangeShapeType="1"/>
          </p:cNvSpPr>
          <p:nvPr/>
        </p:nvSpPr>
        <p:spPr bwMode="auto">
          <a:xfrm>
            <a:off x="1476375" y="1773238"/>
            <a:ext cx="0" cy="215900"/>
          </a:xfrm>
          <a:prstGeom prst="line">
            <a:avLst/>
          </a:prstGeom>
          <a:noFill/>
          <a:ln w="9525">
            <a:solidFill>
              <a:schemeClr val="tx1"/>
            </a:solidFill>
            <a:round/>
            <a:headEnd/>
            <a:tailEnd type="triangle" w="med" len="med"/>
          </a:ln>
        </p:spPr>
        <p:txBody>
          <a:bodyPr/>
          <a:lstStyle/>
          <a:p>
            <a:endParaRPr lang="zh-CN" altLang="en-US"/>
          </a:p>
        </p:txBody>
      </p:sp>
      <p:sp>
        <p:nvSpPr>
          <p:cNvPr id="61455" name="Line 14"/>
          <p:cNvSpPr>
            <a:spLocks noChangeShapeType="1"/>
          </p:cNvSpPr>
          <p:nvPr/>
        </p:nvSpPr>
        <p:spPr bwMode="auto">
          <a:xfrm>
            <a:off x="1476375" y="2708275"/>
            <a:ext cx="0" cy="288925"/>
          </a:xfrm>
          <a:prstGeom prst="line">
            <a:avLst/>
          </a:prstGeom>
          <a:noFill/>
          <a:ln w="9525">
            <a:solidFill>
              <a:schemeClr val="tx1"/>
            </a:solidFill>
            <a:round/>
            <a:headEnd/>
            <a:tailEnd type="triangle" w="med" len="med"/>
          </a:ln>
        </p:spPr>
        <p:txBody>
          <a:bodyPr/>
          <a:lstStyle/>
          <a:p>
            <a:endParaRPr lang="zh-CN" altLang="en-US"/>
          </a:p>
        </p:txBody>
      </p:sp>
      <p:sp>
        <p:nvSpPr>
          <p:cNvPr id="61456" name="Line 15"/>
          <p:cNvSpPr>
            <a:spLocks noChangeShapeType="1"/>
          </p:cNvSpPr>
          <p:nvPr/>
        </p:nvSpPr>
        <p:spPr bwMode="auto">
          <a:xfrm>
            <a:off x="7451725" y="1844675"/>
            <a:ext cx="0" cy="288925"/>
          </a:xfrm>
          <a:prstGeom prst="line">
            <a:avLst/>
          </a:prstGeom>
          <a:noFill/>
          <a:ln w="9525">
            <a:solidFill>
              <a:schemeClr val="tx1"/>
            </a:solidFill>
            <a:round/>
            <a:headEnd/>
            <a:tailEnd type="triangle" w="med" len="med"/>
          </a:ln>
        </p:spPr>
        <p:txBody>
          <a:bodyPr/>
          <a:lstStyle/>
          <a:p>
            <a:endParaRPr lang="zh-CN" altLang="en-US"/>
          </a:p>
        </p:txBody>
      </p:sp>
      <p:graphicFrame>
        <p:nvGraphicFramePr>
          <p:cNvPr id="61442" name="Object 14"/>
          <p:cNvGraphicFramePr>
            <a:graphicFrameLocks noGrp="1" noChangeAspect="1"/>
          </p:cNvGraphicFramePr>
          <p:nvPr/>
        </p:nvGraphicFramePr>
        <p:xfrm>
          <a:off x="7848600" y="0"/>
          <a:ext cx="1295400" cy="760413"/>
        </p:xfrm>
        <a:graphic>
          <a:graphicData uri="http://schemas.openxmlformats.org/presentationml/2006/ole">
            <p:oleObj spid="_x0000_s61442" name="CorelDRAW" r:id="rId3" imgW="453240" imgH="285480" progId="">
              <p:embed/>
            </p:oleObj>
          </a:graphicData>
        </a:graphic>
      </p:graphicFrame>
      <p:sp>
        <p:nvSpPr>
          <p:cNvPr id="61457" name="矩形 1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D:\格式\T&amp;T\學術\人體筋膜結構\Scan10006.JPG"/>
          <p:cNvPicPr>
            <a:picLocks noChangeAspect="1" noChangeArrowheads="1"/>
          </p:cNvPicPr>
          <p:nvPr/>
        </p:nvPicPr>
        <p:blipFill>
          <a:blip r:embed="rId3"/>
          <a:srcRect/>
          <a:stretch>
            <a:fillRect/>
          </a:stretch>
        </p:blipFill>
        <p:spPr bwMode="auto">
          <a:xfrm>
            <a:off x="250825" y="2559050"/>
            <a:ext cx="4249738" cy="3865563"/>
          </a:xfrm>
          <a:prstGeom prst="rect">
            <a:avLst/>
          </a:prstGeom>
          <a:noFill/>
          <a:ln w="9525">
            <a:noFill/>
            <a:miter lim="800000"/>
            <a:headEnd/>
            <a:tailEnd/>
          </a:ln>
        </p:spPr>
      </p:pic>
      <p:sp>
        <p:nvSpPr>
          <p:cNvPr id="62468" name="矩形 2"/>
          <p:cNvSpPr>
            <a:spLocks noChangeArrowheads="1"/>
          </p:cNvSpPr>
          <p:nvPr/>
        </p:nvSpPr>
        <p:spPr bwMode="auto">
          <a:xfrm>
            <a:off x="1331913" y="260350"/>
            <a:ext cx="6221412" cy="646113"/>
          </a:xfrm>
          <a:prstGeom prst="rect">
            <a:avLst/>
          </a:prstGeom>
          <a:noFill/>
          <a:ln w="9525">
            <a:noFill/>
            <a:miter lim="800000"/>
            <a:headEnd/>
            <a:tailEnd/>
          </a:ln>
        </p:spPr>
        <p:txBody>
          <a:bodyPr wrap="none">
            <a:spAutoFit/>
          </a:bodyPr>
          <a:lstStyle/>
          <a:p>
            <a:r>
              <a:rPr lang="zh-TW" altLang="en-US" sz="3600">
                <a:solidFill>
                  <a:srgbClr val="C00000"/>
                </a:solidFill>
                <a:latin typeface="萬用粗標準宋體"/>
                <a:ea typeface="萬用粗標準宋體"/>
                <a:cs typeface="萬用粗標準宋體"/>
              </a:rPr>
              <a:t>物理性治療痛症</a:t>
            </a:r>
            <a:r>
              <a:rPr lang="en-US" altLang="zh-TW" sz="3600">
                <a:solidFill>
                  <a:srgbClr val="C00000"/>
                </a:solidFill>
                <a:latin typeface="萬用粗標準宋體"/>
                <a:ea typeface="萬用粗標準宋體"/>
                <a:cs typeface="萬用粗標準宋體"/>
              </a:rPr>
              <a:t>--</a:t>
            </a:r>
            <a:r>
              <a:rPr lang="zh-TW" altLang="en-US" sz="3600">
                <a:solidFill>
                  <a:srgbClr val="C00000"/>
                </a:solidFill>
                <a:latin typeface="萬用粗標準宋體"/>
                <a:ea typeface="萬用粗標準宋體"/>
                <a:cs typeface="萬用粗標準宋體"/>
              </a:rPr>
              <a:t>手法理療</a:t>
            </a:r>
            <a:r>
              <a:rPr lang="en-US" altLang="zh-TW" sz="3600">
                <a:solidFill>
                  <a:srgbClr val="C00000"/>
                </a:solidFill>
                <a:latin typeface="萬用粗標準宋體"/>
                <a:ea typeface="萬用粗標準宋體"/>
                <a:cs typeface="萬用粗標準宋體"/>
              </a:rPr>
              <a:t>[1]</a:t>
            </a:r>
            <a:endParaRPr lang="zh-TW" altLang="en-US" sz="3600">
              <a:solidFill>
                <a:srgbClr val="C00000"/>
              </a:solidFill>
              <a:latin typeface="萬用粗標準宋體"/>
              <a:ea typeface="萬用粗標準宋體"/>
              <a:cs typeface="萬用粗標準宋體"/>
            </a:endParaRPr>
          </a:p>
        </p:txBody>
      </p:sp>
      <p:pic>
        <p:nvPicPr>
          <p:cNvPr id="62469" name="Picture 1" descr="D:\格式\盈康舍\盈康社講座\痛症怎麽辦\download_mid=2%5f0%5f0%5f1%5f6674551%5fACCvCmoAAA%2b8VRkhYQyK8Byj3K0&amp;m=YaDownloa.jpg"/>
          <p:cNvPicPr>
            <a:picLocks noChangeAspect="1" noChangeArrowheads="1"/>
          </p:cNvPicPr>
          <p:nvPr/>
        </p:nvPicPr>
        <p:blipFill>
          <a:blip r:embed="rId4"/>
          <a:srcRect/>
          <a:stretch>
            <a:fillRect/>
          </a:stretch>
        </p:blipFill>
        <p:spPr bwMode="auto">
          <a:xfrm>
            <a:off x="4716463" y="908050"/>
            <a:ext cx="4151312" cy="5949950"/>
          </a:xfrm>
          <a:prstGeom prst="rect">
            <a:avLst/>
          </a:prstGeom>
          <a:noFill/>
          <a:ln w="9525">
            <a:noFill/>
            <a:miter lim="800000"/>
            <a:headEnd/>
            <a:tailEnd/>
          </a:ln>
        </p:spPr>
      </p:pic>
      <p:graphicFrame>
        <p:nvGraphicFramePr>
          <p:cNvPr id="62466" name="Object 14"/>
          <p:cNvGraphicFramePr>
            <a:graphicFrameLocks noGrp="1" noChangeAspect="1"/>
          </p:cNvGraphicFramePr>
          <p:nvPr/>
        </p:nvGraphicFramePr>
        <p:xfrm>
          <a:off x="7848600" y="0"/>
          <a:ext cx="1295400" cy="760413"/>
        </p:xfrm>
        <a:graphic>
          <a:graphicData uri="http://schemas.openxmlformats.org/presentationml/2006/ole">
            <p:oleObj spid="_x0000_s62466" name="CorelDRAW" r:id="rId5" imgW="453240" imgH="285480" progId="">
              <p:embed/>
            </p:oleObj>
          </a:graphicData>
        </a:graphic>
      </p:graphicFrame>
      <p:sp>
        <p:nvSpPr>
          <p:cNvPr id="62470"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肌小節激痛點.mp4">
            <a:hlinkClick r:id="" action="ppaction://media"/>
          </p:cNvPr>
          <p:cNvPicPr>
            <a:picLocks noRot="1" noChangeAspect="1"/>
          </p:cNvPicPr>
          <p:nvPr>
            <a:videoFile r:link="rId2"/>
          </p:nvPr>
        </p:nvPicPr>
        <p:blipFill>
          <a:blip r:embed="rId4"/>
          <a:srcRect/>
          <a:stretch>
            <a:fillRect/>
          </a:stretch>
        </p:blipFill>
        <p:spPr bwMode="auto">
          <a:xfrm>
            <a:off x="611188" y="917575"/>
            <a:ext cx="7921625" cy="5940425"/>
          </a:xfrm>
          <a:prstGeom prst="rect">
            <a:avLst/>
          </a:prstGeom>
          <a:noFill/>
          <a:ln w="9525">
            <a:noFill/>
            <a:miter lim="800000"/>
            <a:headEnd/>
            <a:tailEnd/>
          </a:ln>
        </p:spPr>
      </p:pic>
      <p:sp>
        <p:nvSpPr>
          <p:cNvPr id="63492" name="矩形 2"/>
          <p:cNvSpPr>
            <a:spLocks noChangeArrowheads="1"/>
          </p:cNvSpPr>
          <p:nvPr/>
        </p:nvSpPr>
        <p:spPr bwMode="auto">
          <a:xfrm>
            <a:off x="3203575" y="260350"/>
            <a:ext cx="2646363"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肌小節激痛點</a:t>
            </a:r>
          </a:p>
        </p:txBody>
      </p:sp>
      <p:graphicFrame>
        <p:nvGraphicFramePr>
          <p:cNvPr id="63490" name="Object 14"/>
          <p:cNvGraphicFramePr>
            <a:graphicFrameLocks noGrp="1" noChangeAspect="1"/>
          </p:cNvGraphicFramePr>
          <p:nvPr/>
        </p:nvGraphicFramePr>
        <p:xfrm>
          <a:off x="7848600" y="0"/>
          <a:ext cx="1295400" cy="760413"/>
        </p:xfrm>
        <a:graphic>
          <a:graphicData uri="http://schemas.openxmlformats.org/presentationml/2006/ole">
            <p:oleObj spid="_x0000_s63490" name="CorelDRAW" r:id="rId5" imgW="453240" imgH="285480" progId="">
              <p:embed/>
            </p:oleObj>
          </a:graphicData>
        </a:graphic>
      </p:graphicFrame>
      <p:sp>
        <p:nvSpPr>
          <p:cNvPr id="63493"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 descr="Scan10009"/>
          <p:cNvPicPr>
            <a:picLocks noChangeAspect="1" noChangeArrowheads="1"/>
          </p:cNvPicPr>
          <p:nvPr/>
        </p:nvPicPr>
        <p:blipFill>
          <a:blip r:embed="rId3"/>
          <a:srcRect/>
          <a:stretch>
            <a:fillRect/>
          </a:stretch>
        </p:blipFill>
        <p:spPr bwMode="auto">
          <a:xfrm>
            <a:off x="4643438" y="1557338"/>
            <a:ext cx="4176712" cy="4248150"/>
          </a:xfrm>
          <a:prstGeom prst="rect">
            <a:avLst/>
          </a:prstGeom>
          <a:noFill/>
          <a:ln w="9525">
            <a:noFill/>
            <a:miter lim="800000"/>
            <a:headEnd/>
            <a:tailEnd/>
          </a:ln>
        </p:spPr>
      </p:pic>
      <p:pic>
        <p:nvPicPr>
          <p:cNvPr id="64516" name="Picture 3"/>
          <p:cNvPicPr>
            <a:picLocks noChangeAspect="1" noChangeArrowheads="1"/>
          </p:cNvPicPr>
          <p:nvPr/>
        </p:nvPicPr>
        <p:blipFill>
          <a:blip r:embed="rId4"/>
          <a:srcRect/>
          <a:stretch>
            <a:fillRect/>
          </a:stretch>
        </p:blipFill>
        <p:spPr bwMode="auto">
          <a:xfrm>
            <a:off x="179388" y="115888"/>
            <a:ext cx="4268787" cy="3195637"/>
          </a:xfrm>
          <a:prstGeom prst="rect">
            <a:avLst/>
          </a:prstGeom>
          <a:noFill/>
          <a:ln w="9525">
            <a:noFill/>
            <a:miter lim="800000"/>
            <a:headEnd/>
            <a:tailEnd/>
          </a:ln>
        </p:spPr>
      </p:pic>
      <p:pic>
        <p:nvPicPr>
          <p:cNvPr id="64517" name="Picture 4"/>
          <p:cNvPicPr>
            <a:picLocks noChangeAspect="1" noChangeArrowheads="1"/>
          </p:cNvPicPr>
          <p:nvPr/>
        </p:nvPicPr>
        <p:blipFill>
          <a:blip r:embed="rId5"/>
          <a:srcRect/>
          <a:stretch>
            <a:fillRect/>
          </a:stretch>
        </p:blipFill>
        <p:spPr bwMode="auto">
          <a:xfrm>
            <a:off x="179388" y="3284538"/>
            <a:ext cx="4248150" cy="3457575"/>
          </a:xfrm>
          <a:prstGeom prst="rect">
            <a:avLst/>
          </a:prstGeom>
          <a:noFill/>
          <a:ln w="9525">
            <a:noFill/>
            <a:miter lim="800000"/>
            <a:headEnd/>
            <a:tailEnd/>
          </a:ln>
        </p:spPr>
      </p:pic>
      <p:sp>
        <p:nvSpPr>
          <p:cNvPr id="82949" name="Text Box 5"/>
          <p:cNvSpPr txBox="1">
            <a:spLocks noChangeArrowheads="1"/>
          </p:cNvSpPr>
          <p:nvPr/>
        </p:nvSpPr>
        <p:spPr bwMode="auto">
          <a:xfrm>
            <a:off x="5219700" y="620713"/>
            <a:ext cx="360045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TW" altLang="en-US" sz="2400" b="1">
                <a:solidFill>
                  <a:schemeClr val="accent2"/>
                </a:solidFill>
                <a:effectLst>
                  <a:outerShdw blurRad="38100" dist="38100" dir="2700000" algn="tl">
                    <a:srgbClr val="C0C0C0"/>
                  </a:outerShdw>
                </a:effectLst>
                <a:latin typeface="+mn-lt"/>
                <a:ea typeface="+mn-ea"/>
              </a:rPr>
              <a:t>壓痛點的自我按壓</a:t>
            </a:r>
          </a:p>
        </p:txBody>
      </p:sp>
      <p:graphicFrame>
        <p:nvGraphicFramePr>
          <p:cNvPr id="64514" name="Object 14"/>
          <p:cNvGraphicFramePr>
            <a:graphicFrameLocks noGrp="1" noChangeAspect="1"/>
          </p:cNvGraphicFramePr>
          <p:nvPr/>
        </p:nvGraphicFramePr>
        <p:xfrm>
          <a:off x="7848600" y="0"/>
          <a:ext cx="1295400" cy="760413"/>
        </p:xfrm>
        <a:graphic>
          <a:graphicData uri="http://schemas.openxmlformats.org/presentationml/2006/ole">
            <p:oleObj spid="_x0000_s64514" name="CorelDRAW" r:id="rId6" imgW="453240" imgH="285480" progId="">
              <p:embed/>
            </p:oleObj>
          </a:graphicData>
        </a:graphic>
      </p:graphicFrame>
      <p:sp>
        <p:nvSpPr>
          <p:cNvPr id="64519"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矩形 6"/>
          <p:cNvSpPr>
            <a:spLocks noChangeArrowheads="1"/>
          </p:cNvSpPr>
          <p:nvPr/>
        </p:nvSpPr>
        <p:spPr bwMode="auto">
          <a:xfrm>
            <a:off x="1476375" y="1412875"/>
            <a:ext cx="5759450" cy="3538538"/>
          </a:xfrm>
          <a:prstGeom prst="rect">
            <a:avLst/>
          </a:prstGeom>
          <a:noFill/>
          <a:ln w="9525">
            <a:noFill/>
            <a:miter lim="800000"/>
            <a:headEnd/>
            <a:tailEnd/>
          </a:ln>
        </p:spPr>
        <p:txBody>
          <a:bodyPr>
            <a:spAutoFit/>
          </a:bodyPr>
          <a:lstStyle/>
          <a:p>
            <a:r>
              <a:rPr lang="zh-TW" altLang="en-US" sz="2800">
                <a:solidFill>
                  <a:srgbClr val="000000"/>
                </a:solidFill>
                <a:latin typeface="Calibri" pitchFamily="34" charset="0"/>
                <a:ea typeface="新細明體" pitchFamily="18" charset="-120"/>
              </a:rPr>
              <a:t>＊可將粘連硬化的筋膜得以鬆弛   </a:t>
            </a:r>
            <a:endParaRPr lang="en-US" altLang="zh-TW" sz="2800">
              <a:solidFill>
                <a:srgbClr val="000000"/>
              </a:solidFill>
              <a:latin typeface="Calibri" pitchFamily="34" charset="0"/>
              <a:ea typeface="新細明體" pitchFamily="18" charset="-120"/>
            </a:endParaRPr>
          </a:p>
          <a:p>
            <a:r>
              <a:rPr lang="zh-TW" altLang="en-US" sz="2800">
                <a:solidFill>
                  <a:srgbClr val="000000"/>
                </a:solidFill>
                <a:latin typeface="Calibri" pitchFamily="34" charset="0"/>
                <a:ea typeface="新細明體" pitchFamily="18" charset="-120"/>
              </a:rPr>
              <a:t>＊可將生物電有效在筋膜上傳導</a:t>
            </a:r>
            <a:endParaRPr lang="en-US" altLang="zh-TW" sz="2800">
              <a:solidFill>
                <a:srgbClr val="000000"/>
              </a:solidFill>
              <a:latin typeface="Calibri" pitchFamily="34" charset="0"/>
              <a:ea typeface="新細明體" pitchFamily="18" charset="-120"/>
            </a:endParaRPr>
          </a:p>
          <a:p>
            <a:r>
              <a:rPr lang="zh-TW" altLang="en-US" sz="2800">
                <a:solidFill>
                  <a:srgbClr val="000000"/>
                </a:solidFill>
                <a:latin typeface="Calibri" pitchFamily="34" charset="0"/>
                <a:ea typeface="新細明體" pitchFamily="18" charset="-120"/>
              </a:rPr>
              <a:t>＊可加速乳酸代謝減輕痛症</a:t>
            </a:r>
            <a:endParaRPr lang="en-US" altLang="zh-TW" sz="2800">
              <a:solidFill>
                <a:srgbClr val="000000"/>
              </a:solidFill>
              <a:latin typeface="Calibri" pitchFamily="34" charset="0"/>
              <a:ea typeface="新細明體" pitchFamily="18" charset="-120"/>
            </a:endParaRPr>
          </a:p>
          <a:p>
            <a:r>
              <a:rPr lang="zh-TW" altLang="en-US" sz="2800">
                <a:solidFill>
                  <a:srgbClr val="000000"/>
                </a:solidFill>
                <a:latin typeface="Calibri" pitchFamily="34" charset="0"/>
                <a:ea typeface="新細明體" pitchFamily="18" charset="-120"/>
              </a:rPr>
              <a:t>＊可提升內啡呔濃度</a:t>
            </a:r>
            <a:r>
              <a:rPr lang="en-US" altLang="zh-TW" sz="2800">
                <a:solidFill>
                  <a:srgbClr val="000000"/>
                </a:solidFill>
                <a:latin typeface="Calibri" pitchFamily="34" charset="0"/>
                <a:ea typeface="新細明體" pitchFamily="18" charset="-120"/>
              </a:rPr>
              <a:t>(</a:t>
            </a:r>
            <a:r>
              <a:rPr lang="zh-TW" altLang="en-US" sz="2800">
                <a:solidFill>
                  <a:srgbClr val="000000"/>
                </a:solidFill>
                <a:latin typeface="Calibri" pitchFamily="34" charset="0"/>
                <a:ea typeface="新細明體" pitchFamily="18" charset="-120"/>
              </a:rPr>
              <a:t>止痛</a:t>
            </a:r>
            <a:r>
              <a:rPr lang="en-US" altLang="zh-TW" sz="2800">
                <a:solidFill>
                  <a:srgbClr val="000000"/>
                </a:solidFill>
                <a:latin typeface="Calibri" pitchFamily="34" charset="0"/>
                <a:ea typeface="新細明體" pitchFamily="18" charset="-120"/>
              </a:rPr>
              <a:t>)</a:t>
            </a:r>
          </a:p>
          <a:p>
            <a:r>
              <a:rPr lang="zh-TW" altLang="en-US" sz="2800">
                <a:solidFill>
                  <a:srgbClr val="000000"/>
                </a:solidFill>
                <a:latin typeface="Calibri" pitchFamily="34" charset="0"/>
                <a:ea typeface="新細明體" pitchFamily="18" charset="-120"/>
              </a:rPr>
              <a:t>＊可提升人體新陳代謝</a:t>
            </a:r>
          </a:p>
          <a:p>
            <a:r>
              <a:rPr lang="zh-TW" altLang="en-US" sz="2800">
                <a:solidFill>
                  <a:srgbClr val="000000"/>
                </a:solidFill>
                <a:latin typeface="Calibri" pitchFamily="34" charset="0"/>
                <a:ea typeface="新細明體" pitchFamily="18" charset="-120"/>
              </a:rPr>
              <a:t>＊可提升巨噬細胞活性 </a:t>
            </a:r>
          </a:p>
          <a:p>
            <a:r>
              <a:rPr lang="zh-TW" altLang="en-US" sz="2800">
                <a:solidFill>
                  <a:srgbClr val="000000"/>
                </a:solidFill>
                <a:latin typeface="Calibri" pitchFamily="34" charset="0"/>
                <a:ea typeface="新細明體" pitchFamily="18" charset="-120"/>
              </a:rPr>
              <a:t>＊可平衡調節交感及副交感神經 </a:t>
            </a:r>
          </a:p>
          <a:p>
            <a:r>
              <a:rPr lang="zh-TW" altLang="en-US" sz="2800">
                <a:solidFill>
                  <a:srgbClr val="000000"/>
                </a:solidFill>
                <a:latin typeface="Calibri" pitchFamily="34" charset="0"/>
                <a:ea typeface="新細明體" pitchFamily="18" charset="-120"/>
              </a:rPr>
              <a:t>＊可促進淋巴循環</a:t>
            </a:r>
          </a:p>
        </p:txBody>
      </p:sp>
      <p:sp>
        <p:nvSpPr>
          <p:cNvPr id="65540" name="矩形 3"/>
          <p:cNvSpPr>
            <a:spLocks noChangeArrowheads="1"/>
          </p:cNvSpPr>
          <p:nvPr/>
        </p:nvSpPr>
        <p:spPr bwMode="auto">
          <a:xfrm>
            <a:off x="1116013" y="620713"/>
            <a:ext cx="6840537" cy="584200"/>
          </a:xfrm>
          <a:prstGeom prst="rect">
            <a:avLst/>
          </a:prstGeom>
          <a:noFill/>
          <a:ln w="9525">
            <a:noFill/>
            <a:miter lim="800000"/>
            <a:headEnd/>
            <a:tailEnd/>
          </a:ln>
        </p:spPr>
        <p:txBody>
          <a:bodyPr>
            <a:spAutoFit/>
          </a:bodyPr>
          <a:lstStyle/>
          <a:p>
            <a:r>
              <a:rPr lang="zh-TW" altLang="en-US" sz="3200">
                <a:solidFill>
                  <a:srgbClr val="C00000"/>
                </a:solidFill>
                <a:latin typeface="萬用粗標準宋體"/>
                <a:ea typeface="萬用粗標準宋體"/>
                <a:cs typeface="萬用粗標準宋體"/>
              </a:rPr>
              <a:t>手法理療重要性</a:t>
            </a:r>
            <a:r>
              <a:rPr lang="en-US" altLang="zh-TW" sz="3200">
                <a:solidFill>
                  <a:srgbClr val="C00000"/>
                </a:solidFill>
                <a:latin typeface="萬用粗標準宋體"/>
                <a:ea typeface="萬用粗標準宋體"/>
                <a:cs typeface="萬用粗標準宋體"/>
              </a:rPr>
              <a:t>(</a:t>
            </a:r>
            <a:r>
              <a:rPr lang="zh-TW" altLang="en-US" sz="3200">
                <a:solidFill>
                  <a:srgbClr val="C00000"/>
                </a:solidFill>
                <a:latin typeface="萬用粗標準宋體"/>
                <a:ea typeface="萬用粗標準宋體"/>
                <a:cs typeface="萬用粗標準宋體"/>
              </a:rPr>
              <a:t>包含物理性治療</a:t>
            </a:r>
            <a:r>
              <a:rPr lang="en-US" altLang="zh-TW" sz="3200">
                <a:solidFill>
                  <a:srgbClr val="C00000"/>
                </a:solidFill>
                <a:latin typeface="萬用粗標準宋體"/>
                <a:ea typeface="萬用粗標準宋體"/>
                <a:cs typeface="萬用粗標準宋體"/>
              </a:rPr>
              <a:t>)</a:t>
            </a:r>
            <a:endParaRPr lang="zh-TW" altLang="en-US" sz="3200">
              <a:solidFill>
                <a:srgbClr val="C00000"/>
              </a:solidFill>
              <a:latin typeface="萬用粗標準宋體"/>
              <a:ea typeface="萬用粗標準宋體"/>
              <a:cs typeface="萬用粗標準宋體"/>
            </a:endParaRPr>
          </a:p>
        </p:txBody>
      </p:sp>
      <p:graphicFrame>
        <p:nvGraphicFramePr>
          <p:cNvPr id="65538" name="Object 14"/>
          <p:cNvGraphicFramePr>
            <a:graphicFrameLocks noGrp="1" noChangeAspect="1"/>
          </p:cNvGraphicFramePr>
          <p:nvPr/>
        </p:nvGraphicFramePr>
        <p:xfrm>
          <a:off x="7848600" y="0"/>
          <a:ext cx="1295400" cy="760413"/>
        </p:xfrm>
        <a:graphic>
          <a:graphicData uri="http://schemas.openxmlformats.org/presentationml/2006/ole">
            <p:oleObj spid="_x0000_s65538" name="CorelDRAW" r:id="rId3" imgW="453240" imgH="285480" progId="">
              <p:embed/>
            </p:oleObj>
          </a:graphicData>
        </a:graphic>
      </p:graphicFrame>
      <p:sp>
        <p:nvSpPr>
          <p:cNvPr id="65541"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ChangeArrowheads="1"/>
          </p:cNvSpPr>
          <p:nvPr/>
        </p:nvSpPr>
        <p:spPr bwMode="auto">
          <a:xfrm>
            <a:off x="1331913" y="549275"/>
            <a:ext cx="6121400" cy="1371600"/>
          </a:xfrm>
          <a:prstGeom prst="rect">
            <a:avLst/>
          </a:prstGeom>
          <a:solidFill>
            <a:schemeClr val="bg1"/>
          </a:solidFill>
          <a:ln w="9525">
            <a:noFill/>
            <a:miter lim="800000"/>
            <a:headEnd/>
            <a:tailEnd/>
          </a:ln>
        </p:spPr>
        <p:txBody>
          <a:bodyPr>
            <a:spAutoFit/>
          </a:bodyPr>
          <a:lstStyle/>
          <a:p>
            <a:pPr marL="342900" indent="-342900"/>
            <a:r>
              <a:rPr lang="zh-TW" altLang="en-US" sz="3200">
                <a:latin typeface="Calibri" pitchFamily="34" charset="0"/>
                <a:ea typeface="新細明體" pitchFamily="18" charset="-120"/>
              </a:rPr>
              <a:t>壓痛點的認識</a:t>
            </a:r>
          </a:p>
          <a:p>
            <a:pPr marL="342900" indent="-342900"/>
            <a:r>
              <a:rPr lang="zh-TW" altLang="en-US" sz="3200">
                <a:latin typeface="Calibri" pitchFamily="34" charset="0"/>
                <a:ea typeface="新細明體" pitchFamily="18" charset="-120"/>
              </a:rPr>
              <a:t>慢性痛症遍及全身</a:t>
            </a:r>
          </a:p>
          <a:p>
            <a:pPr marL="342900" indent="-342900"/>
            <a:r>
              <a:rPr lang="zh-TW" altLang="en-US" sz="2000">
                <a:latin typeface="Calibri" pitchFamily="34" charset="0"/>
                <a:ea typeface="新細明體" pitchFamily="18" charset="-120"/>
              </a:rPr>
              <a:t>圖示</a:t>
            </a:r>
            <a:r>
              <a:rPr lang="en-US" altLang="zh-TW" sz="2000">
                <a:latin typeface="Calibri" pitchFamily="34" charset="0"/>
                <a:ea typeface="新細明體" pitchFamily="18" charset="-120"/>
              </a:rPr>
              <a:t>. 18</a:t>
            </a:r>
            <a:r>
              <a:rPr lang="zh-TW" altLang="en-US" sz="2000">
                <a:latin typeface="Calibri" pitchFamily="34" charset="0"/>
                <a:ea typeface="新細明體" pitchFamily="18" charset="-120"/>
              </a:rPr>
              <a:t>個壓痛點</a:t>
            </a:r>
          </a:p>
        </p:txBody>
      </p:sp>
      <p:pic>
        <p:nvPicPr>
          <p:cNvPr id="66564" name="Picture 3" descr="030505_001"/>
          <p:cNvPicPr>
            <a:picLocks noChangeAspect="1" noChangeArrowheads="1"/>
          </p:cNvPicPr>
          <p:nvPr/>
        </p:nvPicPr>
        <p:blipFill>
          <a:blip r:embed="rId3"/>
          <a:srcRect/>
          <a:stretch>
            <a:fillRect/>
          </a:stretch>
        </p:blipFill>
        <p:spPr bwMode="auto">
          <a:xfrm>
            <a:off x="1476375" y="1916113"/>
            <a:ext cx="5761038" cy="4460875"/>
          </a:xfrm>
          <a:prstGeom prst="rect">
            <a:avLst/>
          </a:prstGeom>
          <a:noFill/>
          <a:ln w="9525">
            <a:noFill/>
            <a:miter lim="800000"/>
            <a:headEnd/>
            <a:tailEnd/>
          </a:ln>
        </p:spPr>
      </p:pic>
      <p:graphicFrame>
        <p:nvGraphicFramePr>
          <p:cNvPr id="66562" name="Object 14"/>
          <p:cNvGraphicFramePr>
            <a:graphicFrameLocks noGrp="1" noChangeAspect="1"/>
          </p:cNvGraphicFramePr>
          <p:nvPr/>
        </p:nvGraphicFramePr>
        <p:xfrm>
          <a:off x="7848600" y="0"/>
          <a:ext cx="1295400" cy="760413"/>
        </p:xfrm>
        <a:graphic>
          <a:graphicData uri="http://schemas.openxmlformats.org/presentationml/2006/ole">
            <p:oleObj spid="_x0000_s66562" name="CorelDRAW" r:id="rId4" imgW="453240" imgH="285480" progId="">
              <p:embed/>
            </p:oleObj>
          </a:graphicData>
        </a:graphic>
      </p:graphicFrame>
      <p:sp>
        <p:nvSpPr>
          <p:cNvPr id="66565"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descr="Scan20050"/>
          <p:cNvPicPr>
            <a:picLocks noChangeAspect="1" noChangeArrowheads="1"/>
          </p:cNvPicPr>
          <p:nvPr/>
        </p:nvPicPr>
        <p:blipFill>
          <a:blip r:embed="rId3"/>
          <a:srcRect/>
          <a:stretch>
            <a:fillRect/>
          </a:stretch>
        </p:blipFill>
        <p:spPr bwMode="auto">
          <a:xfrm>
            <a:off x="3348038" y="4365625"/>
            <a:ext cx="2305050" cy="2279650"/>
          </a:xfrm>
          <a:prstGeom prst="rect">
            <a:avLst/>
          </a:prstGeom>
          <a:noFill/>
          <a:ln w="9525">
            <a:noFill/>
            <a:miter lim="800000"/>
            <a:headEnd/>
            <a:tailEnd/>
          </a:ln>
        </p:spPr>
      </p:pic>
      <p:pic>
        <p:nvPicPr>
          <p:cNvPr id="67588" name="Picture 3" descr="017"/>
          <p:cNvPicPr>
            <a:picLocks noChangeAspect="1" noChangeArrowheads="1"/>
          </p:cNvPicPr>
          <p:nvPr/>
        </p:nvPicPr>
        <p:blipFill>
          <a:blip r:embed="rId4"/>
          <a:srcRect/>
          <a:stretch>
            <a:fillRect/>
          </a:stretch>
        </p:blipFill>
        <p:spPr bwMode="auto">
          <a:xfrm>
            <a:off x="323850" y="3592513"/>
            <a:ext cx="2303463" cy="3265487"/>
          </a:xfrm>
          <a:prstGeom prst="rect">
            <a:avLst/>
          </a:prstGeom>
          <a:noFill/>
          <a:ln w="9525">
            <a:noFill/>
            <a:miter lim="800000"/>
            <a:headEnd/>
            <a:tailEnd/>
          </a:ln>
        </p:spPr>
      </p:pic>
      <p:pic>
        <p:nvPicPr>
          <p:cNvPr id="67589" name="Picture 4" descr="018"/>
          <p:cNvPicPr>
            <a:picLocks noChangeAspect="1" noChangeArrowheads="1"/>
          </p:cNvPicPr>
          <p:nvPr/>
        </p:nvPicPr>
        <p:blipFill>
          <a:blip r:embed="rId5"/>
          <a:srcRect/>
          <a:stretch>
            <a:fillRect/>
          </a:stretch>
        </p:blipFill>
        <p:spPr bwMode="auto">
          <a:xfrm>
            <a:off x="5219700" y="549275"/>
            <a:ext cx="2346325" cy="2952750"/>
          </a:xfrm>
          <a:prstGeom prst="rect">
            <a:avLst/>
          </a:prstGeom>
          <a:noFill/>
          <a:ln w="9525">
            <a:noFill/>
            <a:miter lim="800000"/>
            <a:headEnd/>
            <a:tailEnd/>
          </a:ln>
        </p:spPr>
      </p:pic>
      <p:pic>
        <p:nvPicPr>
          <p:cNvPr id="67590" name="Picture 5" descr="019"/>
          <p:cNvPicPr>
            <a:picLocks noChangeAspect="1" noChangeArrowheads="1"/>
          </p:cNvPicPr>
          <p:nvPr/>
        </p:nvPicPr>
        <p:blipFill>
          <a:blip r:embed="rId6"/>
          <a:srcRect/>
          <a:stretch>
            <a:fillRect/>
          </a:stretch>
        </p:blipFill>
        <p:spPr bwMode="auto">
          <a:xfrm>
            <a:off x="468313" y="1196975"/>
            <a:ext cx="1704975" cy="1993900"/>
          </a:xfrm>
          <a:prstGeom prst="rect">
            <a:avLst/>
          </a:prstGeom>
          <a:noFill/>
          <a:ln w="9525">
            <a:noFill/>
            <a:miter lim="800000"/>
            <a:headEnd/>
            <a:tailEnd/>
          </a:ln>
        </p:spPr>
      </p:pic>
      <p:pic>
        <p:nvPicPr>
          <p:cNvPr id="67591" name="Picture 6" descr="020"/>
          <p:cNvPicPr>
            <a:picLocks noChangeAspect="1" noChangeArrowheads="1"/>
          </p:cNvPicPr>
          <p:nvPr/>
        </p:nvPicPr>
        <p:blipFill>
          <a:blip r:embed="rId7"/>
          <a:srcRect/>
          <a:stretch>
            <a:fillRect/>
          </a:stretch>
        </p:blipFill>
        <p:spPr bwMode="auto">
          <a:xfrm>
            <a:off x="2627313" y="1196975"/>
            <a:ext cx="2305050" cy="2663825"/>
          </a:xfrm>
          <a:prstGeom prst="rect">
            <a:avLst/>
          </a:prstGeom>
          <a:noFill/>
          <a:ln w="9525">
            <a:noFill/>
            <a:miter lim="800000"/>
            <a:headEnd/>
            <a:tailEnd/>
          </a:ln>
        </p:spPr>
      </p:pic>
      <p:pic>
        <p:nvPicPr>
          <p:cNvPr id="67592" name="Picture 7" descr="021"/>
          <p:cNvPicPr>
            <a:picLocks noChangeAspect="1" noChangeArrowheads="1"/>
          </p:cNvPicPr>
          <p:nvPr/>
        </p:nvPicPr>
        <p:blipFill>
          <a:blip r:embed="rId8"/>
          <a:srcRect/>
          <a:stretch>
            <a:fillRect/>
          </a:stretch>
        </p:blipFill>
        <p:spPr bwMode="auto">
          <a:xfrm>
            <a:off x="5867400" y="4292600"/>
            <a:ext cx="1670050" cy="2374900"/>
          </a:xfrm>
          <a:prstGeom prst="rect">
            <a:avLst/>
          </a:prstGeom>
          <a:noFill/>
          <a:ln w="9525">
            <a:noFill/>
            <a:miter lim="800000"/>
            <a:headEnd/>
            <a:tailEnd/>
          </a:ln>
        </p:spPr>
      </p:pic>
      <p:pic>
        <p:nvPicPr>
          <p:cNvPr id="67593" name="Picture 8" descr="016"/>
          <p:cNvPicPr>
            <a:picLocks noChangeAspect="1" noChangeArrowheads="1"/>
          </p:cNvPicPr>
          <p:nvPr/>
        </p:nvPicPr>
        <p:blipFill>
          <a:blip r:embed="rId9"/>
          <a:srcRect/>
          <a:stretch>
            <a:fillRect/>
          </a:stretch>
        </p:blipFill>
        <p:spPr bwMode="auto">
          <a:xfrm>
            <a:off x="7164388" y="2781300"/>
            <a:ext cx="1844675" cy="2016125"/>
          </a:xfrm>
          <a:prstGeom prst="rect">
            <a:avLst/>
          </a:prstGeom>
          <a:noFill/>
          <a:ln w="9525">
            <a:noFill/>
            <a:miter lim="800000"/>
            <a:headEnd/>
            <a:tailEnd/>
          </a:ln>
        </p:spPr>
      </p:pic>
      <p:sp>
        <p:nvSpPr>
          <p:cNvPr id="67594" name="Text Box 9"/>
          <p:cNvSpPr txBox="1">
            <a:spLocks noChangeArrowheads="1"/>
          </p:cNvSpPr>
          <p:nvPr/>
        </p:nvSpPr>
        <p:spPr bwMode="auto">
          <a:xfrm>
            <a:off x="539750" y="333375"/>
            <a:ext cx="4103688" cy="519113"/>
          </a:xfrm>
          <a:prstGeom prst="rect">
            <a:avLst/>
          </a:prstGeom>
          <a:noFill/>
          <a:ln w="9525">
            <a:noFill/>
            <a:miter lim="800000"/>
            <a:headEnd/>
            <a:tailEnd/>
          </a:ln>
        </p:spPr>
        <p:txBody>
          <a:bodyPr>
            <a:spAutoFit/>
          </a:bodyPr>
          <a:lstStyle/>
          <a:p>
            <a:pPr>
              <a:spcBef>
                <a:spcPct val="50000"/>
              </a:spcBef>
            </a:pPr>
            <a:r>
              <a:rPr lang="zh-TW" altLang="en-US" sz="2800" b="1">
                <a:latin typeface="Calibri" pitchFamily="34" charset="0"/>
                <a:ea typeface="新細明體" pitchFamily="18" charset="-120"/>
              </a:rPr>
              <a:t>與失眠有關的常見壓痛點</a:t>
            </a:r>
          </a:p>
        </p:txBody>
      </p:sp>
      <p:graphicFrame>
        <p:nvGraphicFramePr>
          <p:cNvPr id="67586" name="Object 14"/>
          <p:cNvGraphicFramePr>
            <a:graphicFrameLocks noGrp="1" noChangeAspect="1"/>
          </p:cNvGraphicFramePr>
          <p:nvPr/>
        </p:nvGraphicFramePr>
        <p:xfrm>
          <a:off x="7848600" y="0"/>
          <a:ext cx="1295400" cy="760413"/>
        </p:xfrm>
        <a:graphic>
          <a:graphicData uri="http://schemas.openxmlformats.org/presentationml/2006/ole">
            <p:oleObj spid="_x0000_s67586" name="CorelDRAW" r:id="rId10" imgW="453240" imgH="285480" progId="">
              <p:embed/>
            </p:oleObj>
          </a:graphicData>
        </a:graphic>
      </p:graphicFrame>
      <p:sp>
        <p:nvSpPr>
          <p:cNvPr id="67595" name="矩形 10"/>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矩形 1"/>
          <p:cNvSpPr>
            <a:spLocks noChangeArrowheads="1"/>
          </p:cNvSpPr>
          <p:nvPr/>
        </p:nvSpPr>
        <p:spPr bwMode="auto">
          <a:xfrm>
            <a:off x="2700338" y="333375"/>
            <a:ext cx="35179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物理性治療痛症</a:t>
            </a:r>
            <a:r>
              <a:rPr lang="en-US" altLang="zh-TW" sz="3200">
                <a:solidFill>
                  <a:srgbClr val="C00000"/>
                </a:solidFill>
                <a:latin typeface="萬用粗標準宋體"/>
                <a:ea typeface="萬用粗標準宋體"/>
                <a:cs typeface="萬用粗標準宋體"/>
              </a:rPr>
              <a:t>[2]</a:t>
            </a:r>
            <a:endParaRPr lang="zh-TW" altLang="en-US" sz="3200">
              <a:solidFill>
                <a:srgbClr val="C00000"/>
              </a:solidFill>
              <a:latin typeface="萬用粗標準宋體"/>
              <a:ea typeface="萬用粗標準宋體"/>
              <a:cs typeface="萬用粗標準宋體"/>
            </a:endParaRPr>
          </a:p>
        </p:txBody>
      </p:sp>
      <p:sp>
        <p:nvSpPr>
          <p:cNvPr id="68612" name="矩形 6"/>
          <p:cNvSpPr>
            <a:spLocks noChangeArrowheads="1"/>
          </p:cNvSpPr>
          <p:nvPr/>
        </p:nvSpPr>
        <p:spPr bwMode="auto">
          <a:xfrm>
            <a:off x="323850" y="1628775"/>
            <a:ext cx="4392613" cy="3416300"/>
          </a:xfrm>
          <a:prstGeom prst="rect">
            <a:avLst/>
          </a:prstGeom>
          <a:noFill/>
          <a:ln w="9525">
            <a:noFill/>
            <a:miter lim="800000"/>
            <a:headEnd/>
            <a:tailEnd/>
          </a:ln>
        </p:spPr>
        <p:txBody>
          <a:bodyPr>
            <a:spAutoFit/>
          </a:bodyPr>
          <a:lstStyle/>
          <a:p>
            <a:r>
              <a:rPr lang="zh-TW" altLang="en-US" sz="2400" b="1">
                <a:solidFill>
                  <a:srgbClr val="000000"/>
                </a:solidFill>
                <a:latin typeface="Calibri" pitchFamily="34" charset="0"/>
                <a:ea typeface="新細明體" pitchFamily="18" charset="-120"/>
              </a:rPr>
              <a:t>可加速乳酸代謝減輕痛裡</a:t>
            </a:r>
            <a:endParaRPr lang="en-US" altLang="zh-TW" sz="2400" b="1">
              <a:solidFill>
                <a:srgbClr val="000000"/>
              </a:solidFill>
              <a:latin typeface="Calibri" pitchFamily="34" charset="0"/>
              <a:ea typeface="新細明體" pitchFamily="18" charset="-120"/>
            </a:endParaRPr>
          </a:p>
          <a:p>
            <a:r>
              <a:rPr lang="zh-TW" altLang="en-US" sz="2400" b="1">
                <a:solidFill>
                  <a:srgbClr val="000000"/>
                </a:solidFill>
                <a:latin typeface="Calibri" pitchFamily="34" charset="0"/>
                <a:ea typeface="新細明體" pitchFamily="18" charset="-120"/>
              </a:rPr>
              <a:t>可提升內啡呔濃度</a:t>
            </a:r>
            <a:r>
              <a:rPr lang="en-US" altLang="zh-TW" sz="2400" b="1">
                <a:solidFill>
                  <a:srgbClr val="000000"/>
                </a:solidFill>
                <a:latin typeface="Calibri" pitchFamily="34" charset="0"/>
                <a:ea typeface="新細明體" pitchFamily="18" charset="-120"/>
              </a:rPr>
              <a:t>(</a:t>
            </a:r>
            <a:r>
              <a:rPr lang="zh-TW" altLang="en-US" sz="2400" b="1">
                <a:solidFill>
                  <a:srgbClr val="000000"/>
                </a:solidFill>
                <a:latin typeface="Calibri" pitchFamily="34" charset="0"/>
                <a:ea typeface="新細明體" pitchFamily="18" charset="-120"/>
              </a:rPr>
              <a:t>止痛</a:t>
            </a:r>
            <a:r>
              <a:rPr lang="en-US" altLang="zh-TW" sz="2400" b="1">
                <a:solidFill>
                  <a:srgbClr val="000000"/>
                </a:solidFill>
                <a:latin typeface="Calibri" pitchFamily="34" charset="0"/>
                <a:ea typeface="新細明體" pitchFamily="18" charset="-120"/>
              </a:rPr>
              <a:t>)</a:t>
            </a:r>
          </a:p>
          <a:p>
            <a:r>
              <a:rPr lang="zh-TW" altLang="en-US" sz="2400" b="1">
                <a:solidFill>
                  <a:srgbClr val="000000"/>
                </a:solidFill>
                <a:latin typeface="Calibri" pitchFamily="34" charset="0"/>
                <a:ea typeface="新細明體" pitchFamily="18" charset="-120"/>
              </a:rPr>
              <a:t>可提升人體新陳代謝</a:t>
            </a:r>
            <a:endParaRPr lang="en-US" altLang="zh-TW" sz="2400" b="1">
              <a:solidFill>
                <a:srgbClr val="000000"/>
              </a:solidFill>
              <a:latin typeface="Calibri" pitchFamily="34" charset="0"/>
              <a:ea typeface="新細明體" pitchFamily="18" charset="-120"/>
            </a:endParaRPr>
          </a:p>
          <a:p>
            <a:r>
              <a:rPr lang="zh-TW" altLang="en-US" sz="2400" b="1">
                <a:solidFill>
                  <a:srgbClr val="000000"/>
                </a:solidFill>
                <a:latin typeface="Calibri" pitchFamily="34" charset="0"/>
                <a:ea typeface="新細明體" pitchFamily="18" charset="-120"/>
              </a:rPr>
              <a:t>可促進肝代謝功能</a:t>
            </a:r>
          </a:p>
          <a:p>
            <a:r>
              <a:rPr lang="zh-TW" altLang="en-US" sz="2400" b="1">
                <a:solidFill>
                  <a:srgbClr val="000000"/>
                </a:solidFill>
                <a:latin typeface="Calibri" pitchFamily="34" charset="0"/>
                <a:ea typeface="新細明體" pitchFamily="18" charset="-120"/>
              </a:rPr>
              <a:t>可提升巨噬細胞活性 </a:t>
            </a:r>
          </a:p>
          <a:p>
            <a:r>
              <a:rPr lang="zh-TW" altLang="en-US" sz="2400" b="1">
                <a:solidFill>
                  <a:srgbClr val="000000"/>
                </a:solidFill>
                <a:latin typeface="Calibri" pitchFamily="34" charset="0"/>
                <a:ea typeface="新細明體" pitchFamily="18" charset="-120"/>
              </a:rPr>
              <a:t>可平衡調節交感及副交感神經 </a:t>
            </a:r>
          </a:p>
          <a:p>
            <a:r>
              <a:rPr lang="zh-TW" altLang="en-US" sz="2400" b="1">
                <a:solidFill>
                  <a:srgbClr val="000000"/>
                </a:solidFill>
                <a:latin typeface="Calibri" pitchFamily="34" charset="0"/>
                <a:ea typeface="新細明體" pitchFamily="18" charset="-120"/>
              </a:rPr>
              <a:t>可促進淋巴循環</a:t>
            </a:r>
            <a:endParaRPr lang="en-US" altLang="zh-TW" sz="2400" b="1">
              <a:solidFill>
                <a:srgbClr val="000000"/>
              </a:solidFill>
              <a:latin typeface="Calibri" pitchFamily="34" charset="0"/>
              <a:ea typeface="新細明體" pitchFamily="18" charset="-120"/>
            </a:endParaRPr>
          </a:p>
          <a:p>
            <a:r>
              <a:rPr lang="zh-TW" altLang="en-US" sz="2400" b="1">
                <a:solidFill>
                  <a:srgbClr val="000000"/>
                </a:solidFill>
                <a:latin typeface="Calibri" pitchFamily="34" charset="0"/>
                <a:ea typeface="新細明體" pitchFamily="18" charset="-120"/>
              </a:rPr>
              <a:t>可提升體內排除化學毒素能力</a:t>
            </a:r>
            <a:endParaRPr lang="en-US" altLang="zh-TW" sz="2400" b="1">
              <a:solidFill>
                <a:srgbClr val="000000"/>
              </a:solidFill>
              <a:latin typeface="Calibri" pitchFamily="34" charset="0"/>
              <a:ea typeface="新細明體" pitchFamily="18" charset="-120"/>
            </a:endParaRPr>
          </a:p>
          <a:p>
            <a:r>
              <a:rPr lang="en-US" altLang="zh-TW" sz="2400" b="1">
                <a:solidFill>
                  <a:srgbClr val="000000"/>
                </a:solidFill>
                <a:latin typeface="Calibri" pitchFamily="34" charset="0"/>
                <a:ea typeface="新細明體" pitchFamily="18" charset="-120"/>
              </a:rPr>
              <a:t>   </a:t>
            </a:r>
            <a:endParaRPr lang="zh-TW" altLang="en-US" sz="2400" b="1">
              <a:solidFill>
                <a:srgbClr val="000000"/>
              </a:solidFill>
              <a:latin typeface="Calibri" pitchFamily="34" charset="0"/>
              <a:ea typeface="新細明體" pitchFamily="18" charset="-120"/>
            </a:endParaRPr>
          </a:p>
        </p:txBody>
      </p:sp>
      <p:sp>
        <p:nvSpPr>
          <p:cNvPr id="68613" name="矩形 7"/>
          <p:cNvSpPr>
            <a:spLocks noChangeArrowheads="1"/>
          </p:cNvSpPr>
          <p:nvPr/>
        </p:nvSpPr>
        <p:spPr bwMode="auto">
          <a:xfrm>
            <a:off x="611188" y="981075"/>
            <a:ext cx="2698750" cy="523875"/>
          </a:xfrm>
          <a:prstGeom prst="rect">
            <a:avLst/>
          </a:prstGeom>
          <a:noFill/>
          <a:ln w="9525">
            <a:noFill/>
            <a:miter lim="800000"/>
            <a:headEnd/>
            <a:tailEnd/>
          </a:ln>
        </p:spPr>
        <p:txBody>
          <a:bodyPr wrap="none">
            <a:spAutoFit/>
          </a:bodyPr>
          <a:lstStyle/>
          <a:p>
            <a:r>
              <a:rPr lang="zh-TW" altLang="en-US" sz="2800" b="1">
                <a:solidFill>
                  <a:srgbClr val="006600"/>
                </a:solidFill>
                <a:latin typeface="Calibri" pitchFamily="34" charset="0"/>
                <a:ea typeface="新細明體" pitchFamily="18" charset="-120"/>
              </a:rPr>
              <a:t>推拿刮痧療效：</a:t>
            </a:r>
          </a:p>
        </p:txBody>
      </p:sp>
      <p:pic>
        <p:nvPicPr>
          <p:cNvPr id="68614" name="Picture 3" descr="D:\格式\盈康舍\營養學\清血療法\香生\DSC_2292.jpg"/>
          <p:cNvPicPr>
            <a:picLocks noChangeAspect="1" noChangeArrowheads="1"/>
          </p:cNvPicPr>
          <p:nvPr/>
        </p:nvPicPr>
        <p:blipFill>
          <a:blip r:embed="rId3"/>
          <a:srcRect/>
          <a:stretch>
            <a:fillRect/>
          </a:stretch>
        </p:blipFill>
        <p:spPr bwMode="auto">
          <a:xfrm>
            <a:off x="4716463" y="1484313"/>
            <a:ext cx="4187825" cy="2355850"/>
          </a:xfrm>
          <a:prstGeom prst="rect">
            <a:avLst/>
          </a:prstGeom>
          <a:noFill/>
          <a:ln w="9525">
            <a:noFill/>
            <a:miter lim="800000"/>
            <a:headEnd/>
            <a:tailEnd/>
          </a:ln>
        </p:spPr>
      </p:pic>
      <p:graphicFrame>
        <p:nvGraphicFramePr>
          <p:cNvPr id="68610" name="Object 14"/>
          <p:cNvGraphicFramePr>
            <a:graphicFrameLocks noGrp="1" noChangeAspect="1"/>
          </p:cNvGraphicFramePr>
          <p:nvPr/>
        </p:nvGraphicFramePr>
        <p:xfrm>
          <a:off x="7848600" y="0"/>
          <a:ext cx="1295400" cy="760413"/>
        </p:xfrm>
        <a:graphic>
          <a:graphicData uri="http://schemas.openxmlformats.org/presentationml/2006/ole">
            <p:oleObj spid="_x0000_s68610" name="CorelDRAW" r:id="rId4" imgW="453240" imgH="285480" progId="">
              <p:embed/>
            </p:oleObj>
          </a:graphicData>
        </a:graphic>
      </p:graphicFrame>
      <p:sp>
        <p:nvSpPr>
          <p:cNvPr id="68615"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矩形 2"/>
          <p:cNvSpPr>
            <a:spLocks noChangeArrowheads="1"/>
          </p:cNvSpPr>
          <p:nvPr/>
        </p:nvSpPr>
        <p:spPr bwMode="auto">
          <a:xfrm>
            <a:off x="2700338" y="476250"/>
            <a:ext cx="3055937"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痛症多種成因：</a:t>
            </a:r>
          </a:p>
        </p:txBody>
      </p:sp>
      <p:sp>
        <p:nvSpPr>
          <p:cNvPr id="8196" name="矩形 3"/>
          <p:cNvSpPr>
            <a:spLocks noChangeArrowheads="1"/>
          </p:cNvSpPr>
          <p:nvPr/>
        </p:nvSpPr>
        <p:spPr bwMode="auto">
          <a:xfrm>
            <a:off x="1187450" y="1484313"/>
            <a:ext cx="4133850" cy="3662362"/>
          </a:xfrm>
          <a:prstGeom prst="rect">
            <a:avLst/>
          </a:prstGeom>
          <a:noFill/>
          <a:ln w="9525">
            <a:noFill/>
            <a:miter lim="800000"/>
            <a:headEnd/>
            <a:tailEnd/>
          </a:ln>
        </p:spPr>
        <p:txBody>
          <a:bodyPr wrap="none">
            <a:spAutoFit/>
          </a:bodyPr>
          <a:lstStyle/>
          <a:p>
            <a:r>
              <a:rPr lang="zh-TW" altLang="en-US" sz="2800">
                <a:solidFill>
                  <a:srgbClr val="002060"/>
                </a:solidFill>
                <a:latin typeface="DFKai-SB" pitchFamily="65" charset="-120"/>
                <a:ea typeface="DFKai-SB" pitchFamily="65" charset="-120"/>
              </a:rPr>
              <a:t>＊食物誘發痛症</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＊情緒及緊張誘發痛症</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＊老人肌肉筋膜退化痛症</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＊痛風症痛症</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＊類風濕關節炎痛症</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＊骨质疏鬆症 </a:t>
            </a:r>
            <a:endParaRPr lang="en-US" altLang="zh-TW" sz="2800">
              <a:solidFill>
                <a:srgbClr val="002060"/>
              </a:solidFill>
              <a:latin typeface="DFKai-SB" pitchFamily="65" charset="-120"/>
              <a:ea typeface="DFKai-SB" pitchFamily="65" charset="-120"/>
            </a:endParaRPr>
          </a:p>
          <a:p>
            <a:r>
              <a:rPr lang="zh-TW" altLang="en-US" sz="2800">
                <a:solidFill>
                  <a:srgbClr val="002060"/>
                </a:solidFill>
                <a:latin typeface="DFKai-SB" pitchFamily="65" charset="-120"/>
                <a:ea typeface="DFKai-SB" pitchFamily="65" charset="-120"/>
              </a:rPr>
              <a:t>＊癌腫痛症</a:t>
            </a:r>
            <a:endParaRPr lang="en-US" altLang="zh-TW" sz="2800">
              <a:solidFill>
                <a:srgbClr val="002060"/>
              </a:solidFill>
              <a:latin typeface="DFKai-SB" pitchFamily="65" charset="-120"/>
              <a:ea typeface="DFKai-SB" pitchFamily="65" charset="-120"/>
            </a:endParaRPr>
          </a:p>
          <a:p>
            <a:endParaRPr lang="en-US" altLang="zh-TW">
              <a:latin typeface="Calibri" pitchFamily="34" charset="0"/>
              <a:ea typeface="新細明體" pitchFamily="18" charset="-120"/>
            </a:endParaRPr>
          </a:p>
          <a:p>
            <a:endParaRPr lang="zh-TW" altLang="en-US">
              <a:latin typeface="Calibri" pitchFamily="34" charset="0"/>
              <a:ea typeface="新細明體" pitchFamily="18" charset="-120"/>
            </a:endParaRPr>
          </a:p>
        </p:txBody>
      </p:sp>
      <p:graphicFrame>
        <p:nvGraphicFramePr>
          <p:cNvPr id="8194" name="Object 14"/>
          <p:cNvGraphicFramePr>
            <a:graphicFrameLocks noGrp="1" noChangeAspect="1"/>
          </p:cNvGraphicFramePr>
          <p:nvPr/>
        </p:nvGraphicFramePr>
        <p:xfrm>
          <a:off x="7848600" y="0"/>
          <a:ext cx="1295400" cy="760413"/>
        </p:xfrm>
        <a:graphic>
          <a:graphicData uri="http://schemas.openxmlformats.org/presentationml/2006/ole">
            <p:oleObj spid="_x0000_s8194" name="CorelDRAW" r:id="rId3" imgW="453240" imgH="285480" progId="">
              <p:embed/>
            </p:oleObj>
          </a:graphicData>
        </a:graphic>
      </p:graphicFrame>
      <p:sp>
        <p:nvSpPr>
          <p:cNvPr id="8197"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a:xfrm>
            <a:off x="395288" y="1412875"/>
            <a:ext cx="8229600" cy="4525963"/>
          </a:xfrm>
        </p:spPr>
        <p:txBody>
          <a:bodyPr>
            <a:normAutofit/>
          </a:bodyPr>
          <a:lstStyle/>
          <a:p>
            <a:pPr>
              <a:lnSpc>
                <a:spcPct val="90000"/>
              </a:lnSpc>
              <a:buFont typeface="Arial" charset="0"/>
              <a:buNone/>
            </a:pPr>
            <a:r>
              <a:rPr lang="zh-TW" altLang="en-US" sz="3000" b="1" smtClean="0">
                <a:solidFill>
                  <a:srgbClr val="002060"/>
                </a:solidFill>
                <a:latin typeface="DFKai-SB" pitchFamily="65" charset="-120"/>
                <a:ea typeface="DFKai-SB" pitchFamily="65" charset="-120"/>
              </a:rPr>
              <a:t>纖維蛋白溶酶</a:t>
            </a:r>
            <a:r>
              <a:rPr lang="en-US" altLang="zh-TW" sz="3000" b="1" smtClean="0">
                <a:solidFill>
                  <a:srgbClr val="002060"/>
                </a:solidFill>
                <a:latin typeface="DFKai-SB" pitchFamily="65" charset="-120"/>
                <a:ea typeface="DFKai-SB" pitchFamily="65" charset="-120"/>
              </a:rPr>
              <a:t>(plasminogen)</a:t>
            </a:r>
            <a:r>
              <a:rPr lang="zh-TW" altLang="en-US" sz="3000" b="1" smtClean="0">
                <a:solidFill>
                  <a:srgbClr val="002060"/>
                </a:solidFill>
                <a:latin typeface="DFKai-SB" pitchFamily="65" charset="-120"/>
                <a:ea typeface="DFKai-SB" pitchFamily="65" charset="-120"/>
              </a:rPr>
              <a:t>活化</a:t>
            </a:r>
            <a:endParaRPr lang="en-US" altLang="zh-TW" sz="3000" b="1" smtClean="0">
              <a:solidFill>
                <a:srgbClr val="002060"/>
              </a:solidFill>
              <a:latin typeface="DFKai-SB" pitchFamily="65" charset="-120"/>
              <a:ea typeface="DFKai-SB" pitchFamily="65" charset="-120"/>
            </a:endParaRPr>
          </a:p>
          <a:p>
            <a:pPr>
              <a:lnSpc>
                <a:spcPct val="90000"/>
              </a:lnSpc>
              <a:buFont typeface="Arial" charset="0"/>
              <a:buNone/>
            </a:pPr>
            <a:r>
              <a:rPr lang="zh-TW" altLang="en-US" sz="3000" smtClean="0">
                <a:latin typeface="DFKai-SB" pitchFamily="65" charset="-120"/>
                <a:ea typeface="DFKai-SB" pitchFamily="65" charset="-120"/>
              </a:rPr>
              <a:t>纖維蛋白原</a:t>
            </a:r>
            <a:r>
              <a:rPr lang="en-US" altLang="zh-TW" sz="3000" smtClean="0">
                <a:latin typeface="DFKai-SB" pitchFamily="65" charset="-120"/>
                <a:ea typeface="DFKai-SB" pitchFamily="65" charset="-120"/>
              </a:rPr>
              <a:t>(Fibrinogen,  </a:t>
            </a:r>
            <a:r>
              <a:rPr lang="zh-TW" altLang="en-US" sz="3000" smtClean="0">
                <a:latin typeface="DFKai-SB" pitchFamily="65" charset="-120"/>
                <a:ea typeface="DFKai-SB" pitchFamily="65" charset="-120"/>
              </a:rPr>
              <a:t>簡稱</a:t>
            </a:r>
            <a:r>
              <a:rPr lang="en-US" altLang="zh-TW" sz="3000" smtClean="0">
                <a:latin typeface="DFKai-SB" pitchFamily="65" charset="-120"/>
                <a:ea typeface="DFKai-SB" pitchFamily="65" charset="-120"/>
              </a:rPr>
              <a:t>Fg </a:t>
            </a:r>
            <a:r>
              <a:rPr lang="zh-TW" altLang="en-US" sz="3000" smtClean="0">
                <a:latin typeface="DFKai-SB" pitchFamily="65" charset="-120"/>
                <a:ea typeface="DFKai-SB" pitchFamily="65" charset="-120"/>
              </a:rPr>
              <a:t>，凝血因子</a:t>
            </a:r>
            <a:r>
              <a:rPr lang="en-US" altLang="zh-TW" sz="3000" smtClean="0">
                <a:latin typeface="DFKai-SB" pitchFamily="65" charset="-120"/>
                <a:ea typeface="DFKai-SB" pitchFamily="65" charset="-120"/>
              </a:rPr>
              <a:t>)</a:t>
            </a:r>
            <a:r>
              <a:rPr lang="zh-TW" altLang="en-US" sz="3000" smtClean="0">
                <a:latin typeface="DFKai-SB" pitchFamily="65" charset="-120"/>
                <a:ea typeface="DFKai-SB" pitchFamily="65" charset="-120"/>
              </a:rPr>
              <a:t>是一種分子量為</a:t>
            </a:r>
            <a:r>
              <a:rPr lang="en-US" altLang="zh-TW" sz="3000" smtClean="0">
                <a:latin typeface="DFKai-SB" pitchFamily="65" charset="-120"/>
                <a:ea typeface="DFKai-SB" pitchFamily="65" charset="-120"/>
              </a:rPr>
              <a:t>34000</a:t>
            </a:r>
            <a:r>
              <a:rPr lang="zh-TW" altLang="en-US" sz="3000" smtClean="0">
                <a:latin typeface="DFKai-SB" pitchFamily="65" charset="-120"/>
                <a:ea typeface="DFKai-SB" pitchFamily="65" charset="-120"/>
              </a:rPr>
              <a:t>的糖蛋白，由肝臟合成。呈纖維狀，是引起血漿黏度升高的主要因素之一，也是引起紅細胞聚集的主要</a:t>
            </a:r>
            <a:r>
              <a:rPr lang="zh-TW" altLang="en-US" sz="3000" u="sng" smtClean="0">
                <a:latin typeface="DFKai-SB" pitchFamily="65" charset="-120"/>
                <a:ea typeface="DFKai-SB" pitchFamily="65" charset="-120"/>
                <a:hlinkClick r:id="rId3" tooltip="醫學百科：大分"/>
              </a:rPr>
              <a:t>大分</a:t>
            </a:r>
            <a:r>
              <a:rPr lang="zh-TW" altLang="en-US" sz="3000" smtClean="0">
                <a:latin typeface="DFKai-SB" pitchFamily="65" charset="-120"/>
                <a:ea typeface="DFKai-SB" pitchFamily="65" charset="-120"/>
              </a:rPr>
              <a:t>子物質。因此與中風、冠心病、周圍動脈阻塞性疾病有密切的關系。</a:t>
            </a:r>
          </a:p>
          <a:p>
            <a:pPr>
              <a:lnSpc>
                <a:spcPct val="90000"/>
              </a:lnSpc>
              <a:buFont typeface="Arial" charset="0"/>
              <a:buNone/>
            </a:pPr>
            <a:r>
              <a:rPr lang="zh-TW" altLang="en-US" sz="3000" smtClean="0">
                <a:latin typeface="DFKai-SB" pitchFamily="65" charset="-120"/>
                <a:ea typeface="DFKai-SB" pitchFamily="65" charset="-120"/>
              </a:rPr>
              <a:t>刮痧可提升纖維蛋白溶酶</a:t>
            </a:r>
            <a:r>
              <a:rPr lang="en-US" altLang="zh-TW" sz="3000" smtClean="0">
                <a:latin typeface="DFKai-SB" pitchFamily="65" charset="-120"/>
                <a:ea typeface="DFKai-SB" pitchFamily="65" charset="-120"/>
              </a:rPr>
              <a:t>(plasminogen)</a:t>
            </a:r>
            <a:r>
              <a:rPr lang="zh-TW" altLang="en-US" sz="3000" smtClean="0">
                <a:latin typeface="DFKai-SB" pitchFamily="65" charset="-120"/>
                <a:ea typeface="DFKai-SB" pitchFamily="65" charset="-120"/>
              </a:rPr>
              <a:t>活性，可降低纖維蛋白原含量，抑制纖維蛋白原生成纖維蛋白及直接水解纖維蛋白。 </a:t>
            </a:r>
          </a:p>
        </p:txBody>
      </p:sp>
      <p:sp>
        <p:nvSpPr>
          <p:cNvPr id="69636" name="標題 1"/>
          <p:cNvSpPr>
            <a:spLocks noGrp="1"/>
          </p:cNvSpPr>
          <p:nvPr>
            <p:ph type="title"/>
          </p:nvPr>
        </p:nvSpPr>
        <p:spPr/>
        <p:txBody>
          <a:bodyPr/>
          <a:lstStyle/>
          <a:p>
            <a:r>
              <a:rPr lang="zh-TW" altLang="en-US" sz="4000" b="1" smtClean="0">
                <a:solidFill>
                  <a:srgbClr val="006600"/>
                </a:solidFill>
              </a:rPr>
              <a:t>刮痧療效</a:t>
            </a:r>
            <a:endParaRPr lang="zh-TW" altLang="en-US" sz="4000" smtClean="0">
              <a:solidFill>
                <a:srgbClr val="C00000"/>
              </a:solidFill>
              <a:latin typeface="萬用粗標準宋體"/>
              <a:ea typeface="萬用粗標準宋體"/>
              <a:cs typeface="萬用粗標準宋體"/>
            </a:endParaRPr>
          </a:p>
        </p:txBody>
      </p:sp>
      <p:graphicFrame>
        <p:nvGraphicFramePr>
          <p:cNvPr id="69634" name="Object 14"/>
          <p:cNvGraphicFramePr>
            <a:graphicFrameLocks noGrp="1" noChangeAspect="1"/>
          </p:cNvGraphicFramePr>
          <p:nvPr/>
        </p:nvGraphicFramePr>
        <p:xfrm>
          <a:off x="7848600" y="0"/>
          <a:ext cx="1295400" cy="760413"/>
        </p:xfrm>
        <a:graphic>
          <a:graphicData uri="http://schemas.openxmlformats.org/presentationml/2006/ole">
            <p:oleObj spid="_x0000_s69634" name="CorelDRAW" r:id="rId4" imgW="453240" imgH="285480" progId="">
              <p:embed/>
            </p:oleObj>
          </a:graphicData>
        </a:graphic>
      </p:graphicFrame>
      <p:sp>
        <p:nvSpPr>
          <p:cNvPr id="69637"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標題 1"/>
          <p:cNvSpPr>
            <a:spLocks noGrp="1"/>
          </p:cNvSpPr>
          <p:nvPr>
            <p:ph type="title"/>
          </p:nvPr>
        </p:nvSpPr>
        <p:spPr>
          <a:xfrm>
            <a:off x="179388" y="260350"/>
            <a:ext cx="8075612" cy="1012825"/>
          </a:xfrm>
        </p:spPr>
        <p:txBody>
          <a:bodyPr/>
          <a:lstStyle/>
          <a:p>
            <a:r>
              <a:rPr lang="zh-TW" altLang="en-US" sz="3200" smtClean="0">
                <a:solidFill>
                  <a:srgbClr val="C00000"/>
                </a:solidFill>
                <a:latin typeface="萬用粗標準宋體"/>
                <a:ea typeface="萬用粗標準宋體"/>
                <a:cs typeface="萬用粗標準宋體"/>
              </a:rPr>
              <a:t>纖維蛋白原</a:t>
            </a:r>
            <a:r>
              <a:rPr lang="en-US" altLang="zh-TW" sz="3200" smtClean="0">
                <a:solidFill>
                  <a:srgbClr val="C00000"/>
                </a:solidFill>
                <a:latin typeface="萬用粗標準宋體"/>
                <a:ea typeface="萬用粗標準宋體"/>
                <a:cs typeface="萬用粗標準宋體"/>
              </a:rPr>
              <a:t>(Fibrinogen,</a:t>
            </a:r>
            <a:r>
              <a:rPr lang="zh-TW" altLang="en-US" sz="3200" smtClean="0">
                <a:solidFill>
                  <a:srgbClr val="C00000"/>
                </a:solidFill>
                <a:latin typeface="萬用粗標準宋體"/>
                <a:ea typeface="萬用粗標準宋體"/>
                <a:cs typeface="萬用粗標準宋體"/>
              </a:rPr>
              <a:t>簡稱</a:t>
            </a:r>
            <a:r>
              <a:rPr lang="en-US" altLang="zh-TW" sz="3200" smtClean="0">
                <a:solidFill>
                  <a:srgbClr val="C00000"/>
                </a:solidFill>
                <a:latin typeface="萬用粗標準宋體"/>
                <a:ea typeface="萬用粗標準宋體"/>
                <a:cs typeface="萬用粗標準宋體"/>
              </a:rPr>
              <a:t>Fg</a:t>
            </a:r>
            <a:r>
              <a:rPr lang="zh-TW" altLang="en-US" sz="3200" smtClean="0">
                <a:solidFill>
                  <a:srgbClr val="C00000"/>
                </a:solidFill>
                <a:latin typeface="萬用粗標準宋體"/>
                <a:ea typeface="萬用粗標準宋體"/>
                <a:cs typeface="萬用粗標準宋體"/>
              </a:rPr>
              <a:t>，凝血因子</a:t>
            </a:r>
            <a:r>
              <a:rPr lang="en-US" altLang="zh-TW" sz="3200" smtClean="0">
                <a:solidFill>
                  <a:srgbClr val="C00000"/>
                </a:solidFill>
                <a:latin typeface="萬用粗標準宋體"/>
                <a:ea typeface="萬用粗標準宋體"/>
                <a:cs typeface="萬用粗標準宋體"/>
              </a:rPr>
              <a:t>)</a:t>
            </a:r>
            <a:endParaRPr lang="zh-TW" altLang="en-US" sz="3200" smtClean="0">
              <a:solidFill>
                <a:srgbClr val="C00000"/>
              </a:solidFill>
              <a:latin typeface="萬用粗標準宋體"/>
              <a:ea typeface="萬用粗標準宋體"/>
              <a:cs typeface="萬用粗標準宋體"/>
            </a:endParaRPr>
          </a:p>
        </p:txBody>
      </p:sp>
      <p:sp>
        <p:nvSpPr>
          <p:cNvPr id="70660" name="內容版面配置區 2"/>
          <p:cNvSpPr>
            <a:spLocks noGrp="1"/>
          </p:cNvSpPr>
          <p:nvPr>
            <p:ph idx="1"/>
          </p:nvPr>
        </p:nvSpPr>
        <p:spPr/>
        <p:txBody>
          <a:bodyPr/>
          <a:lstStyle/>
          <a:p>
            <a:endParaRPr lang="zh-TW" altLang="en-US" smtClean="0"/>
          </a:p>
        </p:txBody>
      </p:sp>
      <p:pic>
        <p:nvPicPr>
          <p:cNvPr id="70661" name="Picture 2" descr="D:\格式\過往資料\圖片\紅血球\紅血球百科全書\bloodclot.jpg"/>
          <p:cNvPicPr>
            <a:picLocks noChangeAspect="1" noChangeArrowheads="1"/>
          </p:cNvPicPr>
          <p:nvPr/>
        </p:nvPicPr>
        <p:blipFill>
          <a:blip r:embed="rId3"/>
          <a:srcRect/>
          <a:stretch>
            <a:fillRect/>
          </a:stretch>
        </p:blipFill>
        <p:spPr bwMode="auto">
          <a:xfrm>
            <a:off x="1403350" y="1484313"/>
            <a:ext cx="6350000" cy="5003800"/>
          </a:xfrm>
          <a:prstGeom prst="rect">
            <a:avLst/>
          </a:prstGeom>
          <a:noFill/>
          <a:ln w="9525">
            <a:noFill/>
            <a:miter lim="800000"/>
            <a:headEnd/>
            <a:tailEnd/>
          </a:ln>
        </p:spPr>
      </p:pic>
      <p:graphicFrame>
        <p:nvGraphicFramePr>
          <p:cNvPr id="70658" name="Object 14"/>
          <p:cNvGraphicFramePr>
            <a:graphicFrameLocks noGrp="1" noChangeAspect="1"/>
          </p:cNvGraphicFramePr>
          <p:nvPr/>
        </p:nvGraphicFramePr>
        <p:xfrm>
          <a:off x="7848600" y="0"/>
          <a:ext cx="1295400" cy="760413"/>
        </p:xfrm>
        <a:graphic>
          <a:graphicData uri="http://schemas.openxmlformats.org/presentationml/2006/ole">
            <p:oleObj spid="_x0000_s70658" name="CorelDRAW" r:id="rId4" imgW="453240" imgH="285480" progId="">
              <p:embed/>
            </p:oleObj>
          </a:graphicData>
        </a:graphic>
      </p:graphicFrame>
      <p:sp>
        <p:nvSpPr>
          <p:cNvPr id="70662"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矩形 2"/>
          <p:cNvSpPr>
            <a:spLocks noChangeArrowheads="1"/>
          </p:cNvSpPr>
          <p:nvPr/>
        </p:nvSpPr>
        <p:spPr bwMode="auto">
          <a:xfrm>
            <a:off x="2700338" y="188913"/>
            <a:ext cx="35179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物理性治療痛症</a:t>
            </a:r>
            <a:r>
              <a:rPr lang="en-US" altLang="zh-TW" sz="3200">
                <a:solidFill>
                  <a:srgbClr val="C00000"/>
                </a:solidFill>
                <a:latin typeface="萬用粗標準宋體"/>
                <a:ea typeface="萬用粗標準宋體"/>
                <a:cs typeface="萬用粗標準宋體"/>
              </a:rPr>
              <a:t>[3]</a:t>
            </a:r>
            <a:endParaRPr lang="zh-TW" altLang="en-US" sz="3200">
              <a:solidFill>
                <a:srgbClr val="C00000"/>
              </a:solidFill>
              <a:latin typeface="萬用粗標準宋體"/>
              <a:ea typeface="萬用粗標準宋體"/>
              <a:cs typeface="萬用粗標準宋體"/>
            </a:endParaRPr>
          </a:p>
        </p:txBody>
      </p:sp>
      <p:sp>
        <p:nvSpPr>
          <p:cNvPr id="71684" name="矩形 4"/>
          <p:cNvSpPr>
            <a:spLocks noChangeArrowheads="1"/>
          </p:cNvSpPr>
          <p:nvPr/>
        </p:nvSpPr>
        <p:spPr bwMode="auto">
          <a:xfrm>
            <a:off x="2700338" y="765175"/>
            <a:ext cx="3416300" cy="522288"/>
          </a:xfrm>
          <a:prstGeom prst="rect">
            <a:avLst/>
          </a:prstGeom>
          <a:noFill/>
          <a:ln w="9525">
            <a:noFill/>
            <a:miter lim="800000"/>
            <a:headEnd/>
            <a:tailEnd/>
          </a:ln>
        </p:spPr>
        <p:txBody>
          <a:bodyPr wrap="none">
            <a:spAutoFit/>
          </a:bodyPr>
          <a:lstStyle/>
          <a:p>
            <a:r>
              <a:rPr lang="zh-TW" altLang="en-US" sz="2800">
                <a:solidFill>
                  <a:srgbClr val="002060"/>
                </a:solidFill>
                <a:latin typeface="萬用粗標準宋體"/>
                <a:ea typeface="萬用粗標準宋體"/>
                <a:cs typeface="萬用粗標準宋體"/>
              </a:rPr>
              <a:t>聚焦式衝擊波治療儀</a:t>
            </a:r>
          </a:p>
        </p:txBody>
      </p:sp>
      <p:sp>
        <p:nvSpPr>
          <p:cNvPr id="71685" name="矩形 20"/>
          <p:cNvSpPr>
            <a:spLocks noChangeArrowheads="1"/>
          </p:cNvSpPr>
          <p:nvPr/>
        </p:nvSpPr>
        <p:spPr bwMode="auto">
          <a:xfrm>
            <a:off x="395288" y="1341438"/>
            <a:ext cx="5184775" cy="5292725"/>
          </a:xfrm>
          <a:prstGeom prst="rect">
            <a:avLst/>
          </a:prstGeom>
          <a:noFill/>
          <a:ln w="9525">
            <a:noFill/>
            <a:miter lim="800000"/>
            <a:headEnd/>
            <a:tailEnd/>
          </a:ln>
        </p:spPr>
        <p:txBody>
          <a:bodyPr>
            <a:spAutoFit/>
          </a:bodyPr>
          <a:lstStyle/>
          <a:p>
            <a:r>
              <a:rPr lang="zh-TW" altLang="en-US" sz="2000" b="1">
                <a:solidFill>
                  <a:srgbClr val="002060"/>
                </a:solidFill>
                <a:latin typeface="Calibri" pitchFamily="34" charset="0"/>
                <a:ea typeface="新細明體" pitchFamily="18" charset="-120"/>
              </a:rPr>
              <a:t>衝擊波的適應症：</a:t>
            </a:r>
          </a:p>
          <a:p>
            <a:r>
              <a:rPr lang="zh-TW" altLang="en-US">
                <a:latin typeface="Calibri" pitchFamily="34" charset="0"/>
                <a:ea typeface="新細明體" pitchFamily="18" charset="-120"/>
              </a:rPr>
              <a:t/>
            </a:r>
            <a:br>
              <a:rPr lang="zh-TW" altLang="en-US">
                <a:latin typeface="Calibri" pitchFamily="34" charset="0"/>
                <a:ea typeface="新細明體" pitchFamily="18" charset="-120"/>
              </a:rPr>
            </a:br>
            <a:r>
              <a:rPr lang="zh-TW" altLang="en-US" sz="2000">
                <a:latin typeface="Calibri" pitchFamily="34" charset="0"/>
                <a:ea typeface="新細明體" pitchFamily="18" charset="-120"/>
              </a:rPr>
              <a:t>聚焦式衝擊波的應用範圍是十分廣泛。從最早一代只用作治療不癒合骨折及骨壞死 </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使用泌尿科用的衝擊波</a:t>
            </a:r>
            <a:r>
              <a:rPr lang="en-US" altLang="zh-TW" sz="2000">
                <a:latin typeface="Calibri" pitchFamily="34" charset="0"/>
                <a:ea typeface="新細明體" pitchFamily="18" charset="-120"/>
              </a:rPr>
              <a:t>) </a:t>
            </a:r>
            <a:r>
              <a:rPr lang="zh-TW" altLang="en-US" sz="2000">
                <a:latin typeface="Calibri" pitchFamily="34" charset="0"/>
                <a:ea typeface="新細明體" pitchFamily="18" charset="-120"/>
              </a:rPr>
              <a:t>及鈣化性筋腱炎，漸漸演變用作治療其他慢性 肌腱和韌帶等軟組織發炎和病變。隨著科技的進步，新一代推出市場的衝擊波更能用作治療肌肉的激發點和模擬傳統針灸治療的功效。</a:t>
            </a:r>
          </a:p>
          <a:p>
            <a:r>
              <a:rPr lang="zh-TW" altLang="en-US" sz="2000">
                <a:latin typeface="Calibri" pitchFamily="34" charset="0"/>
                <a:ea typeface="新細明體" pitchFamily="18" charset="-120"/>
              </a:rPr>
              <a:t/>
            </a:r>
            <a:br>
              <a:rPr lang="zh-TW" altLang="en-US" sz="2000">
                <a:latin typeface="Calibri" pitchFamily="34" charset="0"/>
                <a:ea typeface="新細明體" pitchFamily="18" charset="-120"/>
              </a:rPr>
            </a:br>
            <a:r>
              <a:rPr lang="zh-TW" altLang="en-US" sz="2000">
                <a:latin typeface="Calibri" pitchFamily="34" charset="0"/>
                <a:ea typeface="新細明體" pitchFamily="18" charset="-120"/>
              </a:rPr>
              <a:t>利用衝擊波治療慢性筋腱和韌帶發炎的研究報告是十分充足的。在美國，食物及藥物安全局認可利用衝擊波治療足底筋膜炎，足跟骨刺及上踝炎</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網球及高爾夫球肘</a:t>
            </a:r>
            <a:r>
              <a:rPr lang="en-US" altLang="zh-TW" sz="2000">
                <a:latin typeface="Calibri" pitchFamily="34" charset="0"/>
                <a:ea typeface="新細明體" pitchFamily="18" charset="-120"/>
              </a:rPr>
              <a:t>)</a:t>
            </a:r>
            <a:r>
              <a:rPr lang="zh-TW" altLang="en-US" sz="2000">
                <a:latin typeface="Calibri" pitchFamily="34" charset="0"/>
                <a:ea typeface="新細明體" pitchFamily="18" charset="-120"/>
              </a:rPr>
              <a:t>等。一般來說，每次治療的脈衝次數為</a:t>
            </a:r>
            <a:r>
              <a:rPr lang="en-US" altLang="zh-TW" sz="2000">
                <a:latin typeface="Calibri" pitchFamily="34" charset="0"/>
                <a:ea typeface="新細明體" pitchFamily="18" charset="-120"/>
              </a:rPr>
              <a:t>500-2000</a:t>
            </a:r>
            <a:r>
              <a:rPr lang="zh-TW" altLang="en-US" sz="2000">
                <a:latin typeface="Calibri" pitchFamily="34" charset="0"/>
                <a:ea typeface="新細明體" pitchFamily="18" charset="-120"/>
              </a:rPr>
              <a:t>次的衝擊波，大約</a:t>
            </a:r>
            <a:r>
              <a:rPr lang="en-US" altLang="zh-TW" sz="2000">
                <a:latin typeface="Calibri" pitchFamily="34" charset="0"/>
                <a:ea typeface="新細明體" pitchFamily="18" charset="-120"/>
              </a:rPr>
              <a:t>4</a:t>
            </a:r>
            <a:r>
              <a:rPr lang="zh-TW" altLang="en-US" sz="2000">
                <a:latin typeface="Calibri" pitchFamily="34" charset="0"/>
                <a:ea typeface="新細明體" pitchFamily="18" charset="-120"/>
              </a:rPr>
              <a:t>至</a:t>
            </a:r>
            <a:r>
              <a:rPr lang="en-US" altLang="zh-TW" sz="2000">
                <a:latin typeface="Calibri" pitchFamily="34" charset="0"/>
                <a:ea typeface="新細明體" pitchFamily="18" charset="-120"/>
              </a:rPr>
              <a:t>8</a:t>
            </a:r>
            <a:r>
              <a:rPr lang="zh-TW" altLang="en-US" sz="2000">
                <a:latin typeface="Calibri" pitchFamily="34" charset="0"/>
                <a:ea typeface="新細明體" pitchFamily="18" charset="-120"/>
              </a:rPr>
              <a:t>次的治療，病人便可感到十分明顯的改善。</a:t>
            </a:r>
          </a:p>
        </p:txBody>
      </p:sp>
      <p:pic>
        <p:nvPicPr>
          <p:cNvPr id="71686" name="Picture 3" descr="E:\格式\盈康舍\醫療器材\冲激波\133473~1.JPG"/>
          <p:cNvPicPr>
            <a:picLocks noChangeAspect="1" noChangeArrowheads="1"/>
          </p:cNvPicPr>
          <p:nvPr/>
        </p:nvPicPr>
        <p:blipFill>
          <a:blip r:embed="rId3"/>
          <a:srcRect/>
          <a:stretch>
            <a:fillRect/>
          </a:stretch>
        </p:blipFill>
        <p:spPr bwMode="auto">
          <a:xfrm>
            <a:off x="5724525" y="1484313"/>
            <a:ext cx="2995613" cy="3744912"/>
          </a:xfrm>
          <a:prstGeom prst="rect">
            <a:avLst/>
          </a:prstGeom>
          <a:noFill/>
          <a:ln w="9525">
            <a:noFill/>
            <a:miter lim="800000"/>
            <a:headEnd/>
            <a:tailEnd/>
          </a:ln>
        </p:spPr>
      </p:pic>
      <p:graphicFrame>
        <p:nvGraphicFramePr>
          <p:cNvPr id="71682" name="Object 14"/>
          <p:cNvGraphicFramePr>
            <a:graphicFrameLocks noGrp="1" noChangeAspect="1"/>
          </p:cNvGraphicFramePr>
          <p:nvPr/>
        </p:nvGraphicFramePr>
        <p:xfrm>
          <a:off x="7848600" y="0"/>
          <a:ext cx="1295400" cy="760413"/>
        </p:xfrm>
        <a:graphic>
          <a:graphicData uri="http://schemas.openxmlformats.org/presentationml/2006/ole">
            <p:oleObj spid="_x0000_s71682" name="CorelDRAW" r:id="rId4" imgW="453240" imgH="285480" progId="">
              <p:embed/>
            </p:oleObj>
          </a:graphicData>
        </a:graphic>
      </p:graphicFrame>
      <p:sp>
        <p:nvSpPr>
          <p:cNvPr id="71687"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矩形 15"/>
          <p:cNvSpPr>
            <a:spLocks noChangeArrowheads="1"/>
          </p:cNvSpPr>
          <p:nvPr/>
        </p:nvSpPr>
        <p:spPr bwMode="auto">
          <a:xfrm>
            <a:off x="3995738" y="476250"/>
            <a:ext cx="1854200" cy="831850"/>
          </a:xfrm>
          <a:prstGeom prst="rect">
            <a:avLst/>
          </a:prstGeom>
          <a:noFill/>
          <a:ln w="9525">
            <a:noFill/>
            <a:miter lim="800000"/>
            <a:headEnd/>
            <a:tailEnd/>
          </a:ln>
        </p:spPr>
        <p:txBody>
          <a:bodyPr>
            <a:spAutoFit/>
          </a:bodyPr>
          <a:lstStyle/>
          <a:p>
            <a:r>
              <a:rPr lang="zh-TW" altLang="en-US" sz="2400" b="1">
                <a:solidFill>
                  <a:srgbClr val="002060"/>
                </a:solidFill>
                <a:latin typeface="Calibri" pitchFamily="34" charset="0"/>
                <a:ea typeface="新細明體" pitchFamily="18" charset="-120"/>
              </a:rPr>
              <a:t>主要適應症</a:t>
            </a:r>
            <a:br>
              <a:rPr lang="zh-TW" altLang="en-US" sz="2400" b="1">
                <a:solidFill>
                  <a:srgbClr val="002060"/>
                </a:solidFill>
                <a:latin typeface="Calibri" pitchFamily="34" charset="0"/>
                <a:ea typeface="新細明體" pitchFamily="18" charset="-120"/>
              </a:rPr>
            </a:br>
            <a:endParaRPr lang="zh-TW" altLang="en-US" sz="2400">
              <a:solidFill>
                <a:srgbClr val="002060"/>
              </a:solidFill>
              <a:latin typeface="Calibri" pitchFamily="34" charset="0"/>
              <a:ea typeface="新細明體" pitchFamily="18" charset="-120"/>
            </a:endParaRPr>
          </a:p>
        </p:txBody>
      </p:sp>
      <p:pic>
        <p:nvPicPr>
          <p:cNvPr id="72708" name="Picture 7" descr="http://blog.yimg.com/3/7a4JnD97s5_.GpkaTvAMnI6mZ.bnU38Y5LM9IHNRupW360YWmdx5qQ--/63/l/0Lis_TCn1w73AJlVy2XJcw.jpg">
            <a:hlinkClick r:id="rId3"/>
          </p:cNvPr>
          <p:cNvPicPr>
            <a:picLocks noChangeAspect="1" noChangeArrowheads="1"/>
          </p:cNvPicPr>
          <p:nvPr/>
        </p:nvPicPr>
        <p:blipFill>
          <a:blip r:embed="rId4"/>
          <a:srcRect/>
          <a:stretch>
            <a:fillRect/>
          </a:stretch>
        </p:blipFill>
        <p:spPr bwMode="auto">
          <a:xfrm>
            <a:off x="4140200" y="908050"/>
            <a:ext cx="1368425" cy="1368425"/>
          </a:xfrm>
          <a:prstGeom prst="rect">
            <a:avLst/>
          </a:prstGeom>
          <a:noFill/>
          <a:ln w="9525">
            <a:noFill/>
            <a:miter lim="800000"/>
            <a:headEnd/>
            <a:tailEnd/>
          </a:ln>
        </p:spPr>
      </p:pic>
      <p:pic>
        <p:nvPicPr>
          <p:cNvPr id="72709" name="Picture 8" descr="http://blog.yimg.com/3/7a4JnD97s5_.GpkaTvAMnI6mZ.bnU38Y5LM9IHNRupW360YWmdx5qQ--/66/l/4qh8EUFj.gBigBAAGOTDVA.jpg">
            <a:hlinkClick r:id="rId3"/>
          </p:cNvPr>
          <p:cNvPicPr>
            <a:picLocks noChangeAspect="1" noChangeArrowheads="1"/>
          </p:cNvPicPr>
          <p:nvPr/>
        </p:nvPicPr>
        <p:blipFill>
          <a:blip r:embed="rId5"/>
          <a:srcRect/>
          <a:stretch>
            <a:fillRect/>
          </a:stretch>
        </p:blipFill>
        <p:spPr bwMode="auto">
          <a:xfrm>
            <a:off x="4140200" y="2781300"/>
            <a:ext cx="1368425" cy="1368425"/>
          </a:xfrm>
          <a:prstGeom prst="rect">
            <a:avLst/>
          </a:prstGeom>
          <a:noFill/>
          <a:ln w="9525">
            <a:noFill/>
            <a:miter lim="800000"/>
            <a:headEnd/>
            <a:tailEnd/>
          </a:ln>
        </p:spPr>
      </p:pic>
      <p:pic>
        <p:nvPicPr>
          <p:cNvPr id="72710" name="Picture 9" descr="http://blog.yimg.com/3/7a4JnD97s5_.GpkaTvAMnI6mZ.bnU38Y5LM9IHNRupW360YWmdx5qQ--/64/l/_mlw9wkJj1858TtbNdYfyw.jpg">
            <a:hlinkClick r:id="rId3"/>
          </p:cNvPr>
          <p:cNvPicPr>
            <a:picLocks noChangeAspect="1" noChangeArrowheads="1"/>
          </p:cNvPicPr>
          <p:nvPr/>
        </p:nvPicPr>
        <p:blipFill>
          <a:blip r:embed="rId6"/>
          <a:srcRect/>
          <a:stretch>
            <a:fillRect/>
          </a:stretch>
        </p:blipFill>
        <p:spPr bwMode="auto">
          <a:xfrm>
            <a:off x="4211638" y="4652963"/>
            <a:ext cx="1368425" cy="1368425"/>
          </a:xfrm>
          <a:prstGeom prst="rect">
            <a:avLst/>
          </a:prstGeom>
          <a:noFill/>
          <a:ln w="9525">
            <a:noFill/>
            <a:miter lim="800000"/>
            <a:headEnd/>
            <a:tailEnd/>
          </a:ln>
        </p:spPr>
      </p:pic>
      <p:pic>
        <p:nvPicPr>
          <p:cNvPr id="72711" name="Picture 11" descr="c:\users\fai\appdata\roaming\360se6\USERDA~1\Temp\WIIER8~1.JPG"/>
          <p:cNvPicPr>
            <a:picLocks noChangeAspect="1" noChangeArrowheads="1"/>
          </p:cNvPicPr>
          <p:nvPr/>
        </p:nvPicPr>
        <p:blipFill>
          <a:blip r:embed="rId7"/>
          <a:srcRect/>
          <a:stretch>
            <a:fillRect/>
          </a:stretch>
        </p:blipFill>
        <p:spPr bwMode="auto">
          <a:xfrm>
            <a:off x="6443663" y="908050"/>
            <a:ext cx="1441450" cy="1368425"/>
          </a:xfrm>
          <a:prstGeom prst="rect">
            <a:avLst/>
          </a:prstGeom>
          <a:noFill/>
          <a:ln w="9525">
            <a:noFill/>
            <a:miter lim="800000"/>
            <a:headEnd/>
            <a:tailEnd/>
          </a:ln>
        </p:spPr>
      </p:pic>
      <p:pic>
        <p:nvPicPr>
          <p:cNvPr id="72712" name="Picture 15" descr="c:\users\fai\appdata\roaming\360se6\USERDA~1\Temp\L_G1DY~1.JPG"/>
          <p:cNvPicPr>
            <a:picLocks noChangeAspect="1" noChangeArrowheads="1"/>
          </p:cNvPicPr>
          <p:nvPr/>
        </p:nvPicPr>
        <p:blipFill>
          <a:blip r:embed="rId8"/>
          <a:srcRect/>
          <a:stretch>
            <a:fillRect/>
          </a:stretch>
        </p:blipFill>
        <p:spPr bwMode="auto">
          <a:xfrm>
            <a:off x="6443663" y="2781300"/>
            <a:ext cx="1441450" cy="1368425"/>
          </a:xfrm>
          <a:prstGeom prst="rect">
            <a:avLst/>
          </a:prstGeom>
          <a:noFill/>
          <a:ln w="9525">
            <a:noFill/>
            <a:miter lim="800000"/>
            <a:headEnd/>
            <a:tailEnd/>
          </a:ln>
        </p:spPr>
      </p:pic>
      <p:pic>
        <p:nvPicPr>
          <p:cNvPr id="72713" name="Picture 17" descr="c:\users\fai\appdata\roaming\360se6\USERDA~1\Temp\YMUGUO~1.JPG"/>
          <p:cNvPicPr>
            <a:picLocks noChangeAspect="1" noChangeArrowheads="1"/>
          </p:cNvPicPr>
          <p:nvPr/>
        </p:nvPicPr>
        <p:blipFill>
          <a:blip r:embed="rId9"/>
          <a:srcRect/>
          <a:stretch>
            <a:fillRect/>
          </a:stretch>
        </p:blipFill>
        <p:spPr bwMode="auto">
          <a:xfrm>
            <a:off x="6443663" y="4652963"/>
            <a:ext cx="1441450" cy="1368425"/>
          </a:xfrm>
          <a:prstGeom prst="rect">
            <a:avLst/>
          </a:prstGeom>
          <a:noFill/>
          <a:ln w="9525">
            <a:noFill/>
            <a:miter lim="800000"/>
            <a:headEnd/>
            <a:tailEnd/>
          </a:ln>
        </p:spPr>
      </p:pic>
      <p:sp>
        <p:nvSpPr>
          <p:cNvPr id="72714" name="矩形 22"/>
          <p:cNvSpPr>
            <a:spLocks noChangeArrowheads="1"/>
          </p:cNvSpPr>
          <p:nvPr/>
        </p:nvSpPr>
        <p:spPr bwMode="auto">
          <a:xfrm>
            <a:off x="6156325" y="6056313"/>
            <a:ext cx="2262188" cy="369887"/>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肩膀肌肉、頸部肌肉</a:t>
            </a:r>
          </a:p>
        </p:txBody>
      </p:sp>
      <p:sp>
        <p:nvSpPr>
          <p:cNvPr id="72715" name="矩形 23"/>
          <p:cNvSpPr>
            <a:spLocks noChangeArrowheads="1"/>
          </p:cNvSpPr>
          <p:nvPr/>
        </p:nvSpPr>
        <p:spPr bwMode="auto">
          <a:xfrm>
            <a:off x="5867400" y="4221163"/>
            <a:ext cx="3008313" cy="369887"/>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足底筋膜炎、足跟骨刺增生 </a:t>
            </a:r>
          </a:p>
        </p:txBody>
      </p:sp>
      <p:sp>
        <p:nvSpPr>
          <p:cNvPr id="72716" name="矩形 24"/>
          <p:cNvSpPr>
            <a:spLocks noChangeArrowheads="1"/>
          </p:cNvSpPr>
          <p:nvPr/>
        </p:nvSpPr>
        <p:spPr bwMode="auto">
          <a:xfrm>
            <a:off x="6372225" y="2276475"/>
            <a:ext cx="1622425" cy="369888"/>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髕骨肌腱發炎 </a:t>
            </a:r>
          </a:p>
        </p:txBody>
      </p:sp>
      <p:sp>
        <p:nvSpPr>
          <p:cNvPr id="72717" name="矩形 25"/>
          <p:cNvSpPr>
            <a:spLocks noChangeArrowheads="1"/>
          </p:cNvSpPr>
          <p:nvPr/>
        </p:nvSpPr>
        <p:spPr bwMode="auto">
          <a:xfrm>
            <a:off x="4211638" y="2276475"/>
            <a:ext cx="1108075" cy="369888"/>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臀部肌肉</a:t>
            </a:r>
          </a:p>
        </p:txBody>
      </p:sp>
      <p:sp>
        <p:nvSpPr>
          <p:cNvPr id="72718" name="矩形 26"/>
          <p:cNvSpPr>
            <a:spLocks noChangeArrowheads="1"/>
          </p:cNvSpPr>
          <p:nvPr/>
        </p:nvSpPr>
        <p:spPr bwMode="auto">
          <a:xfrm>
            <a:off x="3671888" y="4221163"/>
            <a:ext cx="2262187" cy="369887"/>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網球肘、高爾夫球肘</a:t>
            </a:r>
          </a:p>
        </p:txBody>
      </p:sp>
      <p:sp>
        <p:nvSpPr>
          <p:cNvPr id="72719" name="矩形 27"/>
          <p:cNvSpPr>
            <a:spLocks noChangeArrowheads="1"/>
          </p:cNvSpPr>
          <p:nvPr/>
        </p:nvSpPr>
        <p:spPr bwMode="auto">
          <a:xfrm>
            <a:off x="4284663" y="6056313"/>
            <a:ext cx="1108075" cy="369887"/>
          </a:xfrm>
          <a:prstGeom prst="rect">
            <a:avLst/>
          </a:prstGeom>
          <a:noFill/>
          <a:ln w="9525">
            <a:noFill/>
            <a:miter lim="800000"/>
            <a:headEnd/>
            <a:tailEnd/>
          </a:ln>
        </p:spPr>
        <p:txBody>
          <a:bodyPr wrap="none">
            <a:spAutoFit/>
          </a:bodyPr>
          <a:lstStyle/>
          <a:p>
            <a:r>
              <a:rPr lang="zh-TW" altLang="en-US">
                <a:latin typeface="Calibri" pitchFamily="34" charset="0"/>
                <a:ea typeface="新細明體" pitchFamily="18" charset="-120"/>
              </a:rPr>
              <a:t>背部肌肉</a:t>
            </a:r>
          </a:p>
        </p:txBody>
      </p:sp>
      <p:sp>
        <p:nvSpPr>
          <p:cNvPr id="72720" name="矩形 28"/>
          <p:cNvSpPr>
            <a:spLocks noChangeArrowheads="1"/>
          </p:cNvSpPr>
          <p:nvPr/>
        </p:nvSpPr>
        <p:spPr bwMode="auto">
          <a:xfrm>
            <a:off x="468313" y="1196975"/>
            <a:ext cx="3671887" cy="5108575"/>
          </a:xfrm>
          <a:prstGeom prst="rect">
            <a:avLst/>
          </a:prstGeom>
          <a:noFill/>
          <a:ln w="9525">
            <a:noFill/>
            <a:miter lim="800000"/>
            <a:headEnd/>
            <a:tailEnd/>
          </a:ln>
        </p:spPr>
        <p:txBody>
          <a:bodyPr>
            <a:spAutoFit/>
          </a:bodyPr>
          <a:lstStyle/>
          <a:p>
            <a:r>
              <a:rPr lang="zh-TW" altLang="en-US">
                <a:latin typeface="Calibri" pitchFamily="34" charset="0"/>
                <a:ea typeface="新細明體" pitchFamily="18" charset="-120"/>
              </a:rPr>
              <a:t/>
            </a:r>
            <a:br>
              <a:rPr lang="zh-TW" altLang="en-US">
                <a:latin typeface="Calibri" pitchFamily="34" charset="0"/>
                <a:ea typeface="新細明體" pitchFamily="18" charset="-120"/>
              </a:rPr>
            </a:br>
            <a:r>
              <a:rPr lang="zh-TW" altLang="en-US">
                <a:latin typeface="Calibri" pitchFamily="34" charset="0"/>
                <a:ea typeface="新細明體" pitchFamily="18" charset="-120"/>
              </a:rPr>
              <a:t>        </a:t>
            </a:r>
            <a:r>
              <a:rPr lang="zh-TW" altLang="en-US" sz="2200">
                <a:solidFill>
                  <a:srgbClr val="002060"/>
                </a:solidFill>
                <a:latin typeface="萬用粗標準宋體"/>
                <a:ea typeface="萬用粗標準宋體"/>
                <a:cs typeface="萬用粗標準宋體"/>
              </a:rPr>
              <a:t>應用：</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網球肘</a:t>
            </a:r>
            <a:endParaRPr lang="en-US" altLang="zh-TW" sz="2200">
              <a:latin typeface="萬用粗標準宋體"/>
              <a:ea typeface="萬用粗標準宋體"/>
              <a:cs typeface="萬用粗標準宋體"/>
            </a:endParaRP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腕管綜合症 </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慢性足踝扭傷</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膝骨韌帶疾患</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慢性坐骨神經痛</a:t>
            </a:r>
            <a:endParaRPr lang="en-US" altLang="zh-TW" sz="2200">
              <a:latin typeface="萬用粗標準宋體"/>
              <a:ea typeface="萬用粗標準宋體"/>
              <a:cs typeface="萬用粗標準宋體"/>
            </a:endParaRP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刺激穴位</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阿基裡斯腱炎</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足底筋膜炎</a:t>
            </a:r>
            <a:endParaRPr lang="en-US" altLang="zh-TW" sz="2200">
              <a:latin typeface="萬用粗標準宋體"/>
              <a:ea typeface="萬用粗標準宋體"/>
              <a:cs typeface="萬用粗標準宋體"/>
            </a:endParaRP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風濕性關節炎</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慢性肌肉扭傷</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肩部鈣化性肌腱炎</a:t>
            </a:r>
          </a:p>
          <a:p>
            <a:r>
              <a:rPr lang="en-US" altLang="zh-TW" sz="2200">
                <a:latin typeface="萬用粗標準宋體"/>
                <a:ea typeface="萬用粗標準宋體"/>
                <a:cs typeface="萬用粗標準宋體"/>
              </a:rPr>
              <a:t>• </a:t>
            </a:r>
            <a:r>
              <a:rPr lang="zh-TW" altLang="en-US" sz="2200">
                <a:latin typeface="萬用粗標準宋體"/>
                <a:ea typeface="萬用粗標準宋體"/>
                <a:cs typeface="萬用粗標準宋體"/>
              </a:rPr>
              <a:t>陳舊性痛症</a:t>
            </a:r>
          </a:p>
          <a:p>
            <a:endParaRPr lang="zh-TW" altLang="en-US" sz="2200">
              <a:latin typeface="萬用粗標準宋體"/>
              <a:ea typeface="萬用粗標準宋體"/>
              <a:cs typeface="萬用粗標準宋體"/>
            </a:endParaRPr>
          </a:p>
        </p:txBody>
      </p:sp>
      <p:graphicFrame>
        <p:nvGraphicFramePr>
          <p:cNvPr id="72706" name="Object 14"/>
          <p:cNvGraphicFramePr>
            <a:graphicFrameLocks noGrp="1" noChangeAspect="1"/>
          </p:cNvGraphicFramePr>
          <p:nvPr/>
        </p:nvGraphicFramePr>
        <p:xfrm>
          <a:off x="7848600" y="0"/>
          <a:ext cx="1295400" cy="760413"/>
        </p:xfrm>
        <a:graphic>
          <a:graphicData uri="http://schemas.openxmlformats.org/presentationml/2006/ole">
            <p:oleObj spid="_x0000_s72706" name="CorelDRAW" r:id="rId10" imgW="453240" imgH="285480" progId="">
              <p:embed/>
            </p:oleObj>
          </a:graphicData>
        </a:graphic>
      </p:graphicFrame>
      <p:sp>
        <p:nvSpPr>
          <p:cNvPr id="72721" name="矩形 30"/>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1" descr="D:\格式\盈康舍\營養學\清血療法\雅典娜母親\DSC_2398.jpg"/>
          <p:cNvPicPr>
            <a:picLocks noChangeAspect="1" noChangeArrowheads="1"/>
          </p:cNvPicPr>
          <p:nvPr/>
        </p:nvPicPr>
        <p:blipFill>
          <a:blip r:embed="rId3"/>
          <a:srcRect/>
          <a:stretch>
            <a:fillRect/>
          </a:stretch>
        </p:blipFill>
        <p:spPr bwMode="auto">
          <a:xfrm>
            <a:off x="1258888" y="2852738"/>
            <a:ext cx="2736850" cy="3149600"/>
          </a:xfrm>
          <a:prstGeom prst="rect">
            <a:avLst/>
          </a:prstGeom>
          <a:noFill/>
          <a:ln w="9525">
            <a:noFill/>
            <a:miter lim="800000"/>
            <a:headEnd/>
            <a:tailEnd/>
          </a:ln>
        </p:spPr>
      </p:pic>
      <p:pic>
        <p:nvPicPr>
          <p:cNvPr id="73732" name="Picture 2" descr="D:\格式\盈康舍\營養學\清血療法\陳少英\DSC_2384.jpg"/>
          <p:cNvPicPr>
            <a:picLocks noChangeAspect="1" noChangeArrowheads="1"/>
          </p:cNvPicPr>
          <p:nvPr/>
        </p:nvPicPr>
        <p:blipFill>
          <a:blip r:embed="rId4"/>
          <a:srcRect/>
          <a:stretch>
            <a:fillRect/>
          </a:stretch>
        </p:blipFill>
        <p:spPr bwMode="auto">
          <a:xfrm>
            <a:off x="4427538" y="1125538"/>
            <a:ext cx="3529012" cy="2644775"/>
          </a:xfrm>
          <a:prstGeom prst="rect">
            <a:avLst/>
          </a:prstGeom>
          <a:noFill/>
          <a:ln w="9525">
            <a:noFill/>
            <a:miter lim="800000"/>
            <a:headEnd/>
            <a:tailEnd/>
          </a:ln>
        </p:spPr>
      </p:pic>
      <p:pic>
        <p:nvPicPr>
          <p:cNvPr id="73733" name="Picture 3" descr="D:\格式\盈康舍\營養學\清血療法\OfxooTbmApMUmrT92cdGGw.jpg"/>
          <p:cNvPicPr>
            <a:picLocks noChangeAspect="1" noChangeArrowheads="1"/>
          </p:cNvPicPr>
          <p:nvPr/>
        </p:nvPicPr>
        <p:blipFill>
          <a:blip r:embed="rId5"/>
          <a:srcRect/>
          <a:stretch>
            <a:fillRect/>
          </a:stretch>
        </p:blipFill>
        <p:spPr bwMode="auto">
          <a:xfrm>
            <a:off x="4716463" y="4076700"/>
            <a:ext cx="3311525" cy="2524125"/>
          </a:xfrm>
          <a:prstGeom prst="rect">
            <a:avLst/>
          </a:prstGeom>
          <a:noFill/>
          <a:ln w="9525">
            <a:noFill/>
            <a:miter lim="800000"/>
            <a:headEnd/>
            <a:tailEnd/>
          </a:ln>
        </p:spPr>
      </p:pic>
      <p:sp>
        <p:nvSpPr>
          <p:cNvPr id="73734" name="矩形 5"/>
          <p:cNvSpPr>
            <a:spLocks noChangeArrowheads="1"/>
          </p:cNvSpPr>
          <p:nvPr/>
        </p:nvSpPr>
        <p:spPr bwMode="auto">
          <a:xfrm>
            <a:off x="323850" y="1196975"/>
            <a:ext cx="3775075" cy="522288"/>
          </a:xfrm>
          <a:prstGeom prst="rect">
            <a:avLst/>
          </a:prstGeom>
          <a:noFill/>
          <a:ln w="9525">
            <a:noFill/>
            <a:miter lim="800000"/>
            <a:headEnd/>
            <a:tailEnd/>
          </a:ln>
        </p:spPr>
        <p:txBody>
          <a:bodyPr wrap="none">
            <a:spAutoFit/>
          </a:bodyPr>
          <a:lstStyle/>
          <a:p>
            <a:r>
              <a:rPr lang="zh-TW" altLang="en-US" sz="2800">
                <a:solidFill>
                  <a:srgbClr val="002060"/>
                </a:solidFill>
                <a:latin typeface="萬用粗標準宋體"/>
                <a:ea typeface="萬用粗標準宋體"/>
                <a:cs typeface="萬用粗標準宋體"/>
              </a:rPr>
              <a:t>聚焦式衝擊波應用範圍</a:t>
            </a:r>
            <a:endParaRPr lang="zh-TW" altLang="en-US" sz="2800">
              <a:latin typeface="Calibri" pitchFamily="34" charset="0"/>
              <a:ea typeface="新細明體" pitchFamily="18" charset="-120"/>
            </a:endParaRPr>
          </a:p>
        </p:txBody>
      </p:sp>
      <p:graphicFrame>
        <p:nvGraphicFramePr>
          <p:cNvPr id="73730" name="Object 14"/>
          <p:cNvGraphicFramePr>
            <a:graphicFrameLocks noGrp="1" noChangeAspect="1"/>
          </p:cNvGraphicFramePr>
          <p:nvPr/>
        </p:nvGraphicFramePr>
        <p:xfrm>
          <a:off x="7848600" y="0"/>
          <a:ext cx="1295400" cy="760413"/>
        </p:xfrm>
        <a:graphic>
          <a:graphicData uri="http://schemas.openxmlformats.org/presentationml/2006/ole">
            <p:oleObj spid="_x0000_s73730" name="CorelDRAW" r:id="rId6" imgW="453240" imgH="285480" progId="">
              <p:embed/>
            </p:oleObj>
          </a:graphicData>
        </a:graphic>
      </p:graphicFrame>
      <p:sp>
        <p:nvSpPr>
          <p:cNvPr id="73735"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E:\格式\盈康舍\客户健康資料\客户病理臨床圖片\刮痧清血療法\衝激波治療\R0020821.JPG"/>
          <p:cNvPicPr>
            <a:picLocks noChangeAspect="1" noChangeArrowheads="1"/>
          </p:cNvPicPr>
          <p:nvPr/>
        </p:nvPicPr>
        <p:blipFill>
          <a:blip r:embed="rId2"/>
          <a:srcRect/>
          <a:stretch>
            <a:fillRect/>
          </a:stretch>
        </p:blipFill>
        <p:spPr bwMode="auto">
          <a:xfrm>
            <a:off x="684213" y="476250"/>
            <a:ext cx="3551237" cy="2665413"/>
          </a:xfrm>
          <a:prstGeom prst="rect">
            <a:avLst/>
          </a:prstGeom>
          <a:noFill/>
          <a:ln w="9525">
            <a:noFill/>
            <a:miter lim="800000"/>
            <a:headEnd/>
            <a:tailEnd/>
          </a:ln>
        </p:spPr>
      </p:pic>
      <p:pic>
        <p:nvPicPr>
          <p:cNvPr id="130050" name="Picture 4" descr="E:\格式\盈康舍\客户健康資料\客户病理臨床圖片\刮痧清血療法\衝激波治療\R0020907.JPG"/>
          <p:cNvPicPr>
            <a:picLocks noChangeAspect="1" noChangeArrowheads="1"/>
          </p:cNvPicPr>
          <p:nvPr/>
        </p:nvPicPr>
        <p:blipFill>
          <a:blip r:embed="rId3"/>
          <a:srcRect/>
          <a:stretch>
            <a:fillRect/>
          </a:stretch>
        </p:blipFill>
        <p:spPr bwMode="auto">
          <a:xfrm>
            <a:off x="4643438" y="476250"/>
            <a:ext cx="3889375" cy="2736850"/>
          </a:xfrm>
          <a:prstGeom prst="rect">
            <a:avLst/>
          </a:prstGeom>
          <a:noFill/>
          <a:ln w="9525">
            <a:noFill/>
            <a:miter lim="800000"/>
            <a:headEnd/>
            <a:tailEnd/>
          </a:ln>
        </p:spPr>
      </p:pic>
      <p:pic>
        <p:nvPicPr>
          <p:cNvPr id="130051" name="Picture 5" descr="E:\格式\盈康舍\客户健康資料\客户病理臨床圖片\刮痧清血療法\衝激波治療\R0020919.JPG"/>
          <p:cNvPicPr>
            <a:picLocks noChangeAspect="1" noChangeArrowheads="1"/>
          </p:cNvPicPr>
          <p:nvPr/>
        </p:nvPicPr>
        <p:blipFill>
          <a:blip r:embed="rId4"/>
          <a:srcRect/>
          <a:stretch>
            <a:fillRect/>
          </a:stretch>
        </p:blipFill>
        <p:spPr bwMode="auto">
          <a:xfrm>
            <a:off x="539750" y="3573463"/>
            <a:ext cx="3744913" cy="2879725"/>
          </a:xfrm>
          <a:prstGeom prst="rect">
            <a:avLst/>
          </a:prstGeom>
          <a:noFill/>
          <a:ln w="9525">
            <a:noFill/>
            <a:miter lim="800000"/>
            <a:headEnd/>
            <a:tailEnd/>
          </a:ln>
        </p:spPr>
      </p:pic>
      <p:pic>
        <p:nvPicPr>
          <p:cNvPr id="130052" name="Picture 7" descr="E:\格式\盈康舍\客户健康資料\客户病理臨床圖片\刮痧清血療法\黃太\IMG_20160114_113640.jpg"/>
          <p:cNvPicPr>
            <a:picLocks noChangeAspect="1" noChangeArrowheads="1"/>
          </p:cNvPicPr>
          <p:nvPr/>
        </p:nvPicPr>
        <p:blipFill>
          <a:blip r:embed="rId5"/>
          <a:srcRect/>
          <a:stretch>
            <a:fillRect/>
          </a:stretch>
        </p:blipFill>
        <p:spPr bwMode="auto">
          <a:xfrm>
            <a:off x="4716463" y="3573463"/>
            <a:ext cx="3887787" cy="2882900"/>
          </a:xfrm>
          <a:prstGeom prst="rect">
            <a:avLst/>
          </a:prstGeom>
          <a:noFill/>
          <a:ln w="9525">
            <a:noFill/>
            <a:miter lim="800000"/>
            <a:headEnd/>
            <a:tailEnd/>
          </a:ln>
        </p:spPr>
      </p:pic>
      <p:sp>
        <p:nvSpPr>
          <p:cNvPr id="130053" name="矩形 8"/>
          <p:cNvSpPr>
            <a:spLocks noChangeArrowheads="1"/>
          </p:cNvSpPr>
          <p:nvPr/>
        </p:nvSpPr>
        <p:spPr bwMode="auto">
          <a:xfrm>
            <a:off x="1763713" y="2708275"/>
            <a:ext cx="1466850" cy="400050"/>
          </a:xfrm>
          <a:prstGeom prst="rect">
            <a:avLst/>
          </a:prstGeom>
          <a:noFill/>
          <a:ln w="9525">
            <a:noFill/>
            <a:miter lim="800000"/>
            <a:headEnd/>
            <a:tailEnd/>
          </a:ln>
        </p:spPr>
        <p:txBody>
          <a:bodyPr wrap="none">
            <a:spAutoFit/>
          </a:bodyPr>
          <a:lstStyle/>
          <a:p>
            <a:r>
              <a:rPr lang="zh-TW" altLang="en-US" sz="2000" b="1">
                <a:solidFill>
                  <a:srgbClr val="FF0000"/>
                </a:solidFill>
                <a:latin typeface="Calibri" pitchFamily="34" charset="0"/>
                <a:ea typeface="新細明體" pitchFamily="18" charset="-120"/>
              </a:rPr>
              <a:t>腕管綜合症</a:t>
            </a:r>
          </a:p>
        </p:txBody>
      </p:sp>
      <p:sp>
        <p:nvSpPr>
          <p:cNvPr id="130054" name="矩形 9"/>
          <p:cNvSpPr>
            <a:spLocks noChangeArrowheads="1"/>
          </p:cNvSpPr>
          <p:nvPr/>
        </p:nvSpPr>
        <p:spPr bwMode="auto">
          <a:xfrm>
            <a:off x="6659563" y="2781300"/>
            <a:ext cx="1801812" cy="368300"/>
          </a:xfrm>
          <a:prstGeom prst="rect">
            <a:avLst/>
          </a:prstGeom>
          <a:noFill/>
          <a:ln w="9525">
            <a:noFill/>
            <a:miter lim="800000"/>
            <a:headEnd/>
            <a:tailEnd/>
          </a:ln>
        </p:spPr>
        <p:txBody>
          <a:bodyPr wrap="none">
            <a:spAutoFit/>
          </a:bodyPr>
          <a:lstStyle/>
          <a:p>
            <a:r>
              <a:rPr lang="zh-TW" altLang="en-US" b="1">
                <a:solidFill>
                  <a:srgbClr val="FF0000"/>
                </a:solidFill>
                <a:latin typeface="Calibri" pitchFamily="34" charset="0"/>
                <a:ea typeface="新細明體" pitchFamily="18" charset="-120"/>
              </a:rPr>
              <a:t>脚內踝關節扭傷</a:t>
            </a:r>
          </a:p>
        </p:txBody>
      </p:sp>
      <p:sp>
        <p:nvSpPr>
          <p:cNvPr id="130055" name="矩形 10"/>
          <p:cNvSpPr>
            <a:spLocks noChangeArrowheads="1"/>
          </p:cNvSpPr>
          <p:nvPr/>
        </p:nvSpPr>
        <p:spPr bwMode="auto">
          <a:xfrm>
            <a:off x="3132138" y="5949950"/>
            <a:ext cx="954087" cy="400050"/>
          </a:xfrm>
          <a:prstGeom prst="rect">
            <a:avLst/>
          </a:prstGeom>
          <a:noFill/>
          <a:ln w="9525">
            <a:noFill/>
            <a:miter lim="800000"/>
            <a:headEnd/>
            <a:tailEnd/>
          </a:ln>
        </p:spPr>
        <p:txBody>
          <a:bodyPr wrap="none">
            <a:spAutoFit/>
          </a:bodyPr>
          <a:lstStyle/>
          <a:p>
            <a:r>
              <a:rPr lang="zh-TW" altLang="en-US" sz="2000" b="1">
                <a:solidFill>
                  <a:srgbClr val="FF0000"/>
                </a:solidFill>
                <a:latin typeface="Calibri" pitchFamily="34" charset="0"/>
                <a:ea typeface="新細明體" pitchFamily="18" charset="-120"/>
              </a:rPr>
              <a:t>網球肘</a:t>
            </a:r>
          </a:p>
        </p:txBody>
      </p:sp>
      <p:sp>
        <p:nvSpPr>
          <p:cNvPr id="130056" name="矩形 11"/>
          <p:cNvSpPr>
            <a:spLocks noChangeArrowheads="1"/>
          </p:cNvSpPr>
          <p:nvPr/>
        </p:nvSpPr>
        <p:spPr bwMode="auto">
          <a:xfrm>
            <a:off x="5867400" y="5949950"/>
            <a:ext cx="1724025" cy="400050"/>
          </a:xfrm>
          <a:prstGeom prst="rect">
            <a:avLst/>
          </a:prstGeom>
          <a:noFill/>
          <a:ln w="9525">
            <a:noFill/>
            <a:miter lim="800000"/>
            <a:headEnd/>
            <a:tailEnd/>
          </a:ln>
        </p:spPr>
        <p:txBody>
          <a:bodyPr wrap="none">
            <a:spAutoFit/>
          </a:bodyPr>
          <a:lstStyle/>
          <a:p>
            <a:r>
              <a:rPr lang="zh-TW" altLang="en-US" sz="2000" b="1">
                <a:solidFill>
                  <a:srgbClr val="FF0000"/>
                </a:solidFill>
                <a:latin typeface="Calibri" pitchFamily="34" charset="0"/>
                <a:ea typeface="新細明體" pitchFamily="18" charset="-120"/>
              </a:rPr>
              <a:t>國腡屈曲困難</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矩形 2"/>
          <p:cNvSpPr>
            <a:spLocks noChangeArrowheads="1"/>
          </p:cNvSpPr>
          <p:nvPr/>
        </p:nvSpPr>
        <p:spPr bwMode="auto">
          <a:xfrm>
            <a:off x="1908175" y="333375"/>
            <a:ext cx="35179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物理性治療痛症</a:t>
            </a:r>
            <a:r>
              <a:rPr lang="en-US" altLang="zh-TW" sz="3200">
                <a:solidFill>
                  <a:srgbClr val="C00000"/>
                </a:solidFill>
                <a:latin typeface="萬用粗標準宋體"/>
                <a:ea typeface="萬用粗標準宋體"/>
                <a:cs typeface="萬用粗標準宋體"/>
              </a:rPr>
              <a:t>[4]</a:t>
            </a:r>
            <a:endParaRPr lang="zh-TW" altLang="en-US" sz="3200">
              <a:solidFill>
                <a:srgbClr val="C00000"/>
              </a:solidFill>
              <a:latin typeface="萬用粗標準宋體"/>
              <a:ea typeface="萬用粗標準宋體"/>
              <a:cs typeface="萬用粗標準宋體"/>
            </a:endParaRPr>
          </a:p>
        </p:txBody>
      </p:sp>
      <p:sp>
        <p:nvSpPr>
          <p:cNvPr id="74756" name="矩形 3"/>
          <p:cNvSpPr>
            <a:spLocks noChangeArrowheads="1"/>
          </p:cNvSpPr>
          <p:nvPr/>
        </p:nvSpPr>
        <p:spPr bwMode="auto">
          <a:xfrm>
            <a:off x="1692275" y="908050"/>
            <a:ext cx="4133850" cy="523875"/>
          </a:xfrm>
          <a:prstGeom prst="rect">
            <a:avLst/>
          </a:prstGeom>
          <a:noFill/>
          <a:ln w="9525">
            <a:noFill/>
            <a:miter lim="800000"/>
            <a:headEnd/>
            <a:tailEnd/>
          </a:ln>
        </p:spPr>
        <p:txBody>
          <a:bodyPr wrap="none">
            <a:spAutoFit/>
          </a:bodyPr>
          <a:lstStyle/>
          <a:p>
            <a:r>
              <a:rPr lang="zh-TW" altLang="en-US" sz="2800">
                <a:solidFill>
                  <a:srgbClr val="002060"/>
                </a:solidFill>
                <a:latin typeface="Calibri" pitchFamily="34" charset="0"/>
                <a:ea typeface="新細明體" pitchFamily="18" charset="-120"/>
              </a:rPr>
              <a:t>中藥熱炙遠紅外線治療儀</a:t>
            </a:r>
          </a:p>
        </p:txBody>
      </p:sp>
      <p:pic>
        <p:nvPicPr>
          <p:cNvPr id="74757" name="Picture 2" descr="D:\格式\盈康舍\營養學\清血療法\劉愛玲\DSC_2415.jpg"/>
          <p:cNvPicPr>
            <a:picLocks noChangeAspect="1" noChangeArrowheads="1"/>
          </p:cNvPicPr>
          <p:nvPr/>
        </p:nvPicPr>
        <p:blipFill>
          <a:blip r:embed="rId3"/>
          <a:srcRect/>
          <a:stretch>
            <a:fillRect/>
          </a:stretch>
        </p:blipFill>
        <p:spPr bwMode="auto">
          <a:xfrm>
            <a:off x="6659563" y="4076700"/>
            <a:ext cx="1944687" cy="2592388"/>
          </a:xfrm>
          <a:prstGeom prst="rect">
            <a:avLst/>
          </a:prstGeom>
          <a:noFill/>
          <a:ln w="9525">
            <a:noFill/>
            <a:miter lim="800000"/>
            <a:headEnd/>
            <a:tailEnd/>
          </a:ln>
        </p:spPr>
      </p:pic>
      <p:sp>
        <p:nvSpPr>
          <p:cNvPr id="74758" name="矩形 6"/>
          <p:cNvSpPr>
            <a:spLocks noChangeArrowheads="1"/>
          </p:cNvSpPr>
          <p:nvPr/>
        </p:nvSpPr>
        <p:spPr bwMode="auto">
          <a:xfrm>
            <a:off x="323850" y="1773238"/>
            <a:ext cx="4699000" cy="1108075"/>
          </a:xfrm>
          <a:prstGeom prst="rect">
            <a:avLst/>
          </a:prstGeom>
          <a:noFill/>
          <a:ln w="9525">
            <a:noFill/>
            <a:miter lim="800000"/>
            <a:headEnd/>
            <a:tailEnd/>
          </a:ln>
        </p:spPr>
        <p:txBody>
          <a:bodyPr wrap="none">
            <a:spAutoFit/>
          </a:bodyPr>
          <a:lstStyle/>
          <a:p>
            <a:r>
              <a:rPr lang="zh-TW" altLang="en-US" sz="2200" b="1">
                <a:solidFill>
                  <a:srgbClr val="002060"/>
                </a:solidFill>
                <a:latin typeface="Calibri" pitchFamily="34" charset="0"/>
                <a:ea typeface="新細明體" pitchFamily="18" charset="-120"/>
              </a:rPr>
              <a:t>原理：</a:t>
            </a:r>
            <a:endParaRPr lang="en-US" altLang="zh-TW" sz="2200" b="1">
              <a:solidFill>
                <a:srgbClr val="002060"/>
              </a:solidFill>
              <a:latin typeface="Calibri" pitchFamily="34" charset="0"/>
              <a:ea typeface="新細明體" pitchFamily="18" charset="-120"/>
            </a:endParaRPr>
          </a:p>
          <a:p>
            <a:r>
              <a:rPr lang="zh-TW" altLang="en-US" sz="2200">
                <a:latin typeface="Calibri" pitchFamily="34" charset="0"/>
                <a:ea typeface="新細明體" pitchFamily="18" charset="-120"/>
              </a:rPr>
              <a:t>集合遠紅外線中藥粒、本草中藥液、</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熱敷及脈衝四合一物理治療儀</a:t>
            </a:r>
          </a:p>
        </p:txBody>
      </p:sp>
      <p:sp>
        <p:nvSpPr>
          <p:cNvPr id="74759" name="矩形 7"/>
          <p:cNvSpPr>
            <a:spLocks noChangeArrowheads="1"/>
          </p:cNvSpPr>
          <p:nvPr/>
        </p:nvSpPr>
        <p:spPr bwMode="auto">
          <a:xfrm>
            <a:off x="323850" y="3068638"/>
            <a:ext cx="4979988" cy="1785937"/>
          </a:xfrm>
          <a:prstGeom prst="rect">
            <a:avLst/>
          </a:prstGeom>
          <a:noFill/>
          <a:ln w="9525">
            <a:noFill/>
            <a:miter lim="800000"/>
            <a:headEnd/>
            <a:tailEnd/>
          </a:ln>
        </p:spPr>
        <p:txBody>
          <a:bodyPr wrap="none">
            <a:spAutoFit/>
          </a:bodyPr>
          <a:lstStyle/>
          <a:p>
            <a:r>
              <a:rPr lang="zh-TW" altLang="en-US" sz="2200" b="1">
                <a:solidFill>
                  <a:srgbClr val="002060"/>
                </a:solidFill>
                <a:latin typeface="Calibri" pitchFamily="34" charset="0"/>
                <a:ea typeface="新細明體" pitchFamily="18" charset="-120"/>
              </a:rPr>
              <a:t>功效：</a:t>
            </a:r>
            <a:endParaRPr lang="en-US" altLang="zh-TW" sz="2200" b="1">
              <a:solidFill>
                <a:srgbClr val="002060"/>
              </a:solidFill>
              <a:latin typeface="Calibri" pitchFamily="34" charset="0"/>
              <a:ea typeface="新細明體" pitchFamily="18" charset="-120"/>
            </a:endParaRPr>
          </a:p>
          <a:p>
            <a:r>
              <a:rPr lang="zh-TW" altLang="en-US" sz="2200">
                <a:latin typeface="Calibri" pitchFamily="34" charset="0"/>
                <a:ea typeface="新細明體" pitchFamily="18" charset="-120"/>
              </a:rPr>
              <a:t>能快速達致消腫、消炎效果</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將已鈣化的筋腱回復柔軟彈性</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加速微循環帶氧功能，使委縮的肌肉及</a:t>
            </a:r>
            <a:endParaRPr lang="en-US" altLang="zh-TW" sz="2200">
              <a:latin typeface="Calibri" pitchFamily="34" charset="0"/>
              <a:ea typeface="新細明體" pitchFamily="18" charset="-120"/>
            </a:endParaRPr>
          </a:p>
          <a:p>
            <a:r>
              <a:rPr lang="zh-TW" altLang="en-US" sz="2200">
                <a:latin typeface="Calibri" pitchFamily="34" charset="0"/>
                <a:ea typeface="新細明體" pitchFamily="18" charset="-120"/>
              </a:rPr>
              <a:t>神經系統加速復元。</a:t>
            </a:r>
          </a:p>
        </p:txBody>
      </p:sp>
      <p:pic>
        <p:nvPicPr>
          <p:cNvPr id="74760" name="Picture 4" descr="E:\格式\盈康舍\客户健康資料\客户病理臨床圖片\刮痧清血療法\李瑞儀\20160321_130813_HDR.jpg"/>
          <p:cNvPicPr>
            <a:picLocks noChangeAspect="1" noChangeArrowheads="1"/>
          </p:cNvPicPr>
          <p:nvPr/>
        </p:nvPicPr>
        <p:blipFill>
          <a:blip r:embed="rId4"/>
          <a:srcRect/>
          <a:stretch>
            <a:fillRect/>
          </a:stretch>
        </p:blipFill>
        <p:spPr bwMode="auto">
          <a:xfrm>
            <a:off x="6372225" y="836613"/>
            <a:ext cx="2303463" cy="3071812"/>
          </a:xfrm>
          <a:prstGeom prst="rect">
            <a:avLst/>
          </a:prstGeom>
          <a:noFill/>
          <a:ln w="9525">
            <a:noFill/>
            <a:miter lim="800000"/>
            <a:headEnd/>
            <a:tailEnd/>
          </a:ln>
        </p:spPr>
      </p:pic>
      <p:graphicFrame>
        <p:nvGraphicFramePr>
          <p:cNvPr id="74754" name="Object 14"/>
          <p:cNvGraphicFramePr>
            <a:graphicFrameLocks noGrp="1" noChangeAspect="1"/>
          </p:cNvGraphicFramePr>
          <p:nvPr/>
        </p:nvGraphicFramePr>
        <p:xfrm>
          <a:off x="7848600" y="0"/>
          <a:ext cx="1295400" cy="760413"/>
        </p:xfrm>
        <a:graphic>
          <a:graphicData uri="http://schemas.openxmlformats.org/presentationml/2006/ole">
            <p:oleObj spid="_x0000_s74754" name="CorelDRAW" r:id="rId5" imgW="453240" imgH="285480" progId="">
              <p:embed/>
            </p:oleObj>
          </a:graphicData>
        </a:graphic>
      </p:graphicFrame>
      <p:sp>
        <p:nvSpPr>
          <p:cNvPr id="74761"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c:\users\fai\appdata\roaming\360se6\USERDA~1\Temp\RWTYYZ~1.JPG"/>
          <p:cNvPicPr>
            <a:picLocks noChangeAspect="1" noChangeArrowheads="1"/>
          </p:cNvPicPr>
          <p:nvPr/>
        </p:nvPicPr>
        <p:blipFill>
          <a:blip r:embed="rId2"/>
          <a:srcRect/>
          <a:stretch>
            <a:fillRect/>
          </a:stretch>
        </p:blipFill>
        <p:spPr bwMode="auto">
          <a:xfrm>
            <a:off x="6659563" y="1773238"/>
            <a:ext cx="2233612" cy="3683000"/>
          </a:xfrm>
          <a:prstGeom prst="rect">
            <a:avLst/>
          </a:prstGeom>
          <a:noFill/>
          <a:ln w="9525">
            <a:noFill/>
            <a:miter lim="800000"/>
            <a:headEnd/>
            <a:tailEnd/>
          </a:ln>
        </p:spPr>
      </p:pic>
      <p:sp>
        <p:nvSpPr>
          <p:cNvPr id="132098" name="矩形 5"/>
          <p:cNvSpPr>
            <a:spLocks noChangeArrowheads="1"/>
          </p:cNvSpPr>
          <p:nvPr/>
        </p:nvSpPr>
        <p:spPr bwMode="auto">
          <a:xfrm>
            <a:off x="611188" y="188913"/>
            <a:ext cx="7632700" cy="1016000"/>
          </a:xfrm>
          <a:prstGeom prst="rect">
            <a:avLst/>
          </a:prstGeom>
          <a:noFill/>
          <a:ln w="9525">
            <a:noFill/>
            <a:miter lim="800000"/>
            <a:headEnd/>
            <a:tailEnd/>
          </a:ln>
        </p:spPr>
        <p:txBody>
          <a:bodyPr>
            <a:spAutoFit/>
          </a:bodyPr>
          <a:lstStyle/>
          <a:p>
            <a:r>
              <a:rPr lang="zh-TW" altLang="en-US" sz="2800">
                <a:solidFill>
                  <a:srgbClr val="C00000"/>
                </a:solidFill>
                <a:latin typeface="萬用粗標準宋體"/>
                <a:ea typeface="萬用粗標準宋體"/>
                <a:cs typeface="萬用粗標準宋體"/>
              </a:rPr>
              <a:t>物理性治療痛症</a:t>
            </a:r>
            <a:r>
              <a:rPr lang="en-US" altLang="zh-TW" sz="2800">
                <a:solidFill>
                  <a:srgbClr val="C00000"/>
                </a:solidFill>
                <a:latin typeface="萬用粗標準宋體"/>
                <a:ea typeface="萬用粗標準宋體"/>
                <a:cs typeface="萬用粗標準宋體"/>
              </a:rPr>
              <a:t>[5]</a:t>
            </a:r>
            <a:r>
              <a:rPr lang="en-US" altLang="zh-TW" sz="2800" b="1">
                <a:solidFill>
                  <a:srgbClr val="002060"/>
                </a:solidFill>
                <a:latin typeface="萬用粗標準宋體"/>
                <a:ea typeface="萬用粗標準宋體"/>
                <a:cs typeface="萬用粗標準宋體"/>
              </a:rPr>
              <a:t>-</a:t>
            </a:r>
            <a:r>
              <a:rPr lang="en-US" altLang="zh-TW" sz="2800" b="1">
                <a:solidFill>
                  <a:srgbClr val="006600"/>
                </a:solidFill>
                <a:latin typeface="萬用粗標準宋體"/>
                <a:ea typeface="萬用粗標準宋體"/>
                <a:cs typeface="萬用粗標準宋體"/>
              </a:rPr>
              <a:t>NLP</a:t>
            </a:r>
            <a:r>
              <a:rPr lang="zh-TW" altLang="en-US" sz="2800" b="1">
                <a:solidFill>
                  <a:srgbClr val="006600"/>
                </a:solidFill>
                <a:latin typeface="萬用粗標準宋體"/>
                <a:ea typeface="萬用粗標準宋體"/>
                <a:cs typeface="萬用粗標準宋體"/>
              </a:rPr>
              <a:t>遠紅外線頻譜能量屋</a:t>
            </a:r>
          </a:p>
          <a:p>
            <a:endParaRPr lang="zh-TW" altLang="en-US" sz="3200">
              <a:solidFill>
                <a:srgbClr val="006600"/>
              </a:solidFill>
              <a:latin typeface="萬用粗標準宋體"/>
              <a:ea typeface="萬用粗標準宋體"/>
              <a:cs typeface="萬用粗標準宋體"/>
            </a:endParaRPr>
          </a:p>
        </p:txBody>
      </p:sp>
      <p:sp>
        <p:nvSpPr>
          <p:cNvPr id="132099" name="矩形 6"/>
          <p:cNvSpPr>
            <a:spLocks noChangeArrowheads="1"/>
          </p:cNvSpPr>
          <p:nvPr/>
        </p:nvSpPr>
        <p:spPr bwMode="auto">
          <a:xfrm>
            <a:off x="250825" y="765175"/>
            <a:ext cx="8893175" cy="722313"/>
          </a:xfrm>
          <a:prstGeom prst="rect">
            <a:avLst/>
          </a:prstGeom>
          <a:noFill/>
          <a:ln w="9525">
            <a:noFill/>
            <a:miter lim="800000"/>
            <a:headEnd/>
            <a:tailEnd/>
          </a:ln>
        </p:spPr>
        <p:txBody>
          <a:bodyPr>
            <a:spAutoFit/>
          </a:bodyPr>
          <a:lstStyle/>
          <a:p>
            <a:r>
              <a:rPr lang="en-US" altLang="zh-TW" sz="2300" b="1">
                <a:solidFill>
                  <a:srgbClr val="C00000"/>
                </a:solidFill>
                <a:latin typeface="Calibri" pitchFamily="34" charset="0"/>
                <a:ea typeface="新細明體" pitchFamily="18" charset="-120"/>
              </a:rPr>
              <a:t>[</a:t>
            </a:r>
            <a:r>
              <a:rPr lang="zh-TW" altLang="en-US" sz="2300" b="1">
                <a:solidFill>
                  <a:srgbClr val="C00000"/>
                </a:solidFill>
                <a:latin typeface="Calibri" pitchFamily="34" charset="0"/>
                <a:ea typeface="新細明體" pitchFamily="18" charset="-120"/>
              </a:rPr>
              <a:t>生物頻譜</a:t>
            </a:r>
            <a:r>
              <a:rPr lang="en-US" altLang="zh-TW" sz="2300" b="1">
                <a:solidFill>
                  <a:srgbClr val="C00000"/>
                </a:solidFill>
                <a:latin typeface="Calibri" pitchFamily="34" charset="0"/>
                <a:ea typeface="新細明體" pitchFamily="18" charset="-120"/>
              </a:rPr>
              <a:t>+</a:t>
            </a:r>
            <a:r>
              <a:rPr lang="zh-TW" altLang="en-US" sz="2300" b="1">
                <a:solidFill>
                  <a:srgbClr val="C00000"/>
                </a:solidFill>
                <a:latin typeface="Calibri" pitchFamily="34" charset="0"/>
                <a:ea typeface="新細明體" pitchFamily="18" charset="-120"/>
              </a:rPr>
              <a:t>遠紅外線</a:t>
            </a:r>
            <a:r>
              <a:rPr lang="en-US" altLang="zh-TW" sz="2300" b="1">
                <a:solidFill>
                  <a:srgbClr val="C00000"/>
                </a:solidFill>
                <a:latin typeface="Calibri" pitchFamily="34" charset="0"/>
                <a:ea typeface="新細明體" pitchFamily="18" charset="-120"/>
              </a:rPr>
              <a:t>+</a:t>
            </a:r>
            <a:r>
              <a:rPr lang="zh-TW" altLang="en-US" sz="2300" b="1">
                <a:solidFill>
                  <a:srgbClr val="C00000"/>
                </a:solidFill>
                <a:latin typeface="Calibri" pitchFamily="34" charset="0"/>
                <a:ea typeface="新細明體" pitchFamily="18" charset="-120"/>
              </a:rPr>
              <a:t>柔和日光浴</a:t>
            </a:r>
            <a:r>
              <a:rPr lang="en-US" altLang="zh-TW" sz="2300" b="1">
                <a:solidFill>
                  <a:srgbClr val="C00000"/>
                </a:solidFill>
                <a:latin typeface="Calibri" pitchFamily="34" charset="0"/>
                <a:ea typeface="新細明體" pitchFamily="18" charset="-120"/>
              </a:rPr>
              <a:t>+</a:t>
            </a:r>
            <a:r>
              <a:rPr lang="zh-TW" altLang="en-US" sz="2300" b="1">
                <a:solidFill>
                  <a:srgbClr val="C00000"/>
                </a:solidFill>
                <a:latin typeface="Calibri" pitchFamily="34" charset="0"/>
                <a:ea typeface="新細明體" pitchFamily="18" charset="-120"/>
              </a:rPr>
              <a:t>森林造負離子浴</a:t>
            </a:r>
            <a:r>
              <a:rPr lang="en-US" altLang="zh-TW" sz="1600" b="1">
                <a:solidFill>
                  <a:srgbClr val="C00000"/>
                </a:solidFill>
                <a:latin typeface="Calibri" pitchFamily="34" charset="0"/>
                <a:ea typeface="新細明體" pitchFamily="18" charset="-120"/>
              </a:rPr>
              <a:t>(</a:t>
            </a:r>
            <a:r>
              <a:rPr lang="zh-TW" altLang="en-US" sz="1600" b="1">
                <a:solidFill>
                  <a:srgbClr val="C00000"/>
                </a:solidFill>
                <a:latin typeface="Calibri" pitchFamily="34" charset="0"/>
                <a:ea typeface="新細明體" pitchFamily="18" charset="-120"/>
              </a:rPr>
              <a:t>負離子釋放</a:t>
            </a:r>
            <a:r>
              <a:rPr lang="en-US" altLang="zh-TW" sz="1600" b="1">
                <a:solidFill>
                  <a:srgbClr val="C00000"/>
                </a:solidFill>
                <a:latin typeface="Calibri" pitchFamily="34" charset="0"/>
                <a:ea typeface="新細明體" pitchFamily="18" charset="-120"/>
              </a:rPr>
              <a:t>8000</a:t>
            </a:r>
            <a:r>
              <a:rPr lang="zh-TW" altLang="en-US" sz="1600" b="1">
                <a:solidFill>
                  <a:srgbClr val="C00000"/>
                </a:solidFill>
                <a:latin typeface="Calibri" pitchFamily="34" charset="0"/>
                <a:ea typeface="新細明體" pitchFamily="18" charset="-120"/>
              </a:rPr>
              <a:t>萬</a:t>
            </a:r>
            <a:r>
              <a:rPr lang="en-US" altLang="zh-TW" sz="1600" b="1">
                <a:solidFill>
                  <a:srgbClr val="C00000"/>
                </a:solidFill>
                <a:latin typeface="Calibri" pitchFamily="34" charset="0"/>
                <a:ea typeface="新細明體" pitchFamily="18" charset="-120"/>
              </a:rPr>
              <a:t>/cm³)</a:t>
            </a:r>
            <a:r>
              <a:rPr lang="en-US" altLang="zh-TW" sz="2300" b="1">
                <a:solidFill>
                  <a:srgbClr val="C00000"/>
                </a:solidFill>
                <a:latin typeface="Calibri" pitchFamily="34" charset="0"/>
                <a:ea typeface="新細明體" pitchFamily="18" charset="-120"/>
              </a:rPr>
              <a:t>]</a:t>
            </a:r>
            <a:r>
              <a:rPr lang="zh-TW" altLang="en-US">
                <a:latin typeface="Calibri" pitchFamily="34" charset="0"/>
                <a:ea typeface="新細明體" pitchFamily="18" charset="-120"/>
              </a:rPr>
              <a:t/>
            </a:r>
            <a:br>
              <a:rPr lang="zh-TW" altLang="en-US">
                <a:latin typeface="Calibri" pitchFamily="34" charset="0"/>
                <a:ea typeface="新細明體" pitchFamily="18" charset="-120"/>
              </a:rPr>
            </a:br>
            <a:endParaRPr lang="zh-TW" altLang="en-US">
              <a:latin typeface="Calibri" pitchFamily="34" charset="0"/>
              <a:ea typeface="新細明體" pitchFamily="18" charset="-120"/>
            </a:endParaRPr>
          </a:p>
        </p:txBody>
      </p:sp>
      <p:sp>
        <p:nvSpPr>
          <p:cNvPr id="9" name="矩形 8"/>
          <p:cNvSpPr/>
          <p:nvPr/>
        </p:nvSpPr>
        <p:spPr>
          <a:xfrm>
            <a:off x="323850" y="1225550"/>
            <a:ext cx="6480175" cy="5632450"/>
          </a:xfrm>
          <a:prstGeom prst="rect">
            <a:avLst/>
          </a:prstGeom>
        </p:spPr>
        <p:txBody>
          <a:bodyPr>
            <a:spAutoFit/>
          </a:bodyPr>
          <a:lstStyle/>
          <a:p>
            <a:r>
              <a:rPr lang="en-US" altLang="zh-TW" sz="2400">
                <a:latin typeface="DFKai-SB" pitchFamily="65" charset="-120"/>
                <a:ea typeface="DFKai-SB" pitchFamily="65" charset="-120"/>
              </a:rPr>
              <a:t>1.</a:t>
            </a:r>
            <a:r>
              <a:rPr lang="zh-TW" altLang="en-US" sz="2400">
                <a:latin typeface="DFKai-SB" pitchFamily="65" charset="-120"/>
                <a:ea typeface="DFKai-SB" pitchFamily="65" charset="-120"/>
              </a:rPr>
              <a:t>温熱效應可加強體內驅除寒濕之物，疏通經絡，活血化瘀，對類風濕、關節炎、肩周炎等有輔助理療作用</a:t>
            </a:r>
            <a:br>
              <a:rPr lang="zh-TW" altLang="en-US" sz="2400">
                <a:latin typeface="DFKai-SB" pitchFamily="65" charset="-120"/>
                <a:ea typeface="DFKai-SB" pitchFamily="65" charset="-120"/>
              </a:rPr>
            </a:br>
            <a:r>
              <a:rPr lang="en-US" altLang="zh-TW" sz="2400">
                <a:latin typeface="DFKai-SB" pitchFamily="65" charset="-120"/>
                <a:ea typeface="DFKai-SB" pitchFamily="65" charset="-120"/>
              </a:rPr>
              <a:t>2.</a:t>
            </a:r>
            <a:r>
              <a:rPr lang="zh-TW" altLang="en-US" sz="2400">
                <a:latin typeface="DFKai-SB" pitchFamily="65" charset="-120"/>
                <a:ea typeface="DFKai-SB" pitchFamily="65" charset="-120"/>
              </a:rPr>
              <a:t>改善血液迴圈，調節內分泌系統，適合高血壓、腦中風、冠心病、糖尿病、婦科病、前列腺肥大等疾病人士使用</a:t>
            </a:r>
            <a:br>
              <a:rPr lang="zh-TW" altLang="en-US" sz="2400">
                <a:latin typeface="DFKai-SB" pitchFamily="65" charset="-120"/>
                <a:ea typeface="DFKai-SB" pitchFamily="65" charset="-120"/>
              </a:rPr>
            </a:br>
            <a:r>
              <a:rPr lang="en-US" altLang="zh-TW" sz="2400">
                <a:latin typeface="DFKai-SB" pitchFamily="65" charset="-120"/>
                <a:ea typeface="DFKai-SB" pitchFamily="65" charset="-120"/>
              </a:rPr>
              <a:t>3.</a:t>
            </a:r>
            <a:r>
              <a:rPr lang="zh-TW" altLang="en-US" sz="2400">
                <a:latin typeface="DFKai-SB" pitchFamily="65" charset="-120"/>
                <a:ea typeface="DFKai-SB" pitchFamily="65" charset="-120"/>
              </a:rPr>
              <a:t>增強人體免疫力，對體弱多病，經常感冒有輔助理療作用 </a:t>
            </a:r>
            <a:br>
              <a:rPr lang="zh-TW" altLang="en-US" sz="2400">
                <a:latin typeface="DFKai-SB" pitchFamily="65" charset="-120"/>
                <a:ea typeface="DFKai-SB" pitchFamily="65" charset="-120"/>
              </a:rPr>
            </a:br>
            <a:r>
              <a:rPr lang="en-US" altLang="zh-TW" sz="2400">
                <a:latin typeface="DFKai-SB" pitchFamily="65" charset="-120"/>
                <a:ea typeface="DFKai-SB" pitchFamily="65" charset="-120"/>
              </a:rPr>
              <a:t>4.</a:t>
            </a:r>
            <a:r>
              <a:rPr lang="zh-TW" altLang="en-US" sz="2400">
                <a:latin typeface="DFKai-SB" pitchFamily="65" charset="-120"/>
                <a:ea typeface="DFKai-SB" pitchFamily="65" charset="-120"/>
              </a:rPr>
              <a:t>調節神經系統，對失眠、神經衰弱等疾病有輔助理療作用 </a:t>
            </a:r>
            <a:br>
              <a:rPr lang="zh-TW" altLang="en-US" sz="2400">
                <a:latin typeface="DFKai-SB" pitchFamily="65" charset="-120"/>
                <a:ea typeface="DFKai-SB" pitchFamily="65" charset="-120"/>
              </a:rPr>
            </a:br>
            <a:r>
              <a:rPr lang="en-US" altLang="zh-TW" sz="2400">
                <a:latin typeface="DFKai-SB" pitchFamily="65" charset="-120"/>
                <a:ea typeface="DFKai-SB" pitchFamily="65" charset="-120"/>
              </a:rPr>
              <a:t>5.</a:t>
            </a:r>
            <a:r>
              <a:rPr lang="zh-TW" altLang="en-US" sz="2400">
                <a:latin typeface="DFKai-SB" pitchFamily="65" charset="-120"/>
                <a:ea typeface="DFKai-SB" pitchFamily="65" charset="-120"/>
              </a:rPr>
              <a:t>遠紅外線螫合作用可加速皮脂線將重金屬排出體外</a:t>
            </a:r>
            <a:endParaRPr lang="en-US" altLang="zh-TW" sz="2400">
              <a:latin typeface="DFKai-SB" pitchFamily="65" charset="-120"/>
              <a:ea typeface="DFKai-SB" pitchFamily="65" charset="-120"/>
            </a:endParaRPr>
          </a:p>
          <a:p>
            <a:r>
              <a:rPr lang="en-US" altLang="zh-TW" sz="2400">
                <a:latin typeface="DFKai-SB" pitchFamily="65" charset="-120"/>
                <a:ea typeface="DFKai-SB" pitchFamily="65" charset="-120"/>
              </a:rPr>
              <a:t>6.</a:t>
            </a:r>
            <a:r>
              <a:rPr lang="zh-TW" altLang="en-US" sz="2400">
                <a:latin typeface="DFKai-SB" pitchFamily="65" charset="-120"/>
                <a:ea typeface="DFKai-SB" pitchFamily="65" charset="-120"/>
              </a:rPr>
              <a:t>刺激淋巴回流，改善水腫性肥胖問題。</a:t>
            </a:r>
            <a:endParaRPr lang="en-US" altLang="zh-TW" sz="2400">
              <a:latin typeface="DFKai-SB" pitchFamily="65" charset="-120"/>
              <a:ea typeface="DFKai-SB" pitchFamily="65" charset="-120"/>
            </a:endParaRPr>
          </a:p>
          <a:p>
            <a:r>
              <a:rPr lang="en-US" altLang="zh-TW" sz="2400">
                <a:latin typeface="DFKai-SB" pitchFamily="65" charset="-120"/>
                <a:ea typeface="DFKai-SB" pitchFamily="65" charset="-120"/>
              </a:rPr>
              <a:t>7.</a:t>
            </a:r>
            <a:r>
              <a:rPr lang="zh-TW" altLang="en-US" sz="2400">
                <a:latin typeface="DFKai-SB" pitchFamily="65" charset="-120"/>
                <a:ea typeface="DFKai-SB" pitchFamily="65" charset="-120"/>
              </a:rPr>
              <a:t>每次理療可燃燒</a:t>
            </a:r>
            <a:r>
              <a:rPr lang="en-US" altLang="zh-TW" sz="2400">
                <a:latin typeface="DFKai-SB" pitchFamily="65" charset="-120"/>
                <a:ea typeface="DFKai-SB" pitchFamily="65" charset="-120"/>
              </a:rPr>
              <a:t>500</a:t>
            </a:r>
            <a:r>
              <a:rPr lang="zh-TW" altLang="en-US" sz="2400">
                <a:latin typeface="DFKai-SB" pitchFamily="65" charset="-120"/>
                <a:ea typeface="DFKai-SB" pitchFamily="65" charset="-120"/>
              </a:rPr>
              <a:t>至</a:t>
            </a:r>
            <a:r>
              <a:rPr lang="en-US" altLang="zh-TW" sz="2400">
                <a:latin typeface="DFKai-SB" pitchFamily="65" charset="-120"/>
                <a:ea typeface="DFKai-SB" pitchFamily="65" charset="-120"/>
              </a:rPr>
              <a:t>700</a:t>
            </a:r>
            <a:r>
              <a:rPr lang="zh-TW" altLang="en-US" sz="2400">
                <a:latin typeface="DFKai-SB" pitchFamily="65" charset="-120"/>
                <a:ea typeface="DFKai-SB" pitchFamily="65" charset="-120"/>
              </a:rPr>
              <a:t>卡路里，可提升新陳代謝功能及燒脂效果</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矩形 2"/>
          <p:cNvSpPr>
            <a:spLocks noChangeArrowheads="1"/>
          </p:cNvSpPr>
          <p:nvPr/>
        </p:nvSpPr>
        <p:spPr bwMode="auto">
          <a:xfrm>
            <a:off x="3276600" y="333375"/>
            <a:ext cx="1825625"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清血療法</a:t>
            </a:r>
          </a:p>
        </p:txBody>
      </p:sp>
      <p:sp>
        <p:nvSpPr>
          <p:cNvPr id="75780" name="Rectangle 1"/>
          <p:cNvSpPr>
            <a:spLocks noChangeArrowheads="1"/>
          </p:cNvSpPr>
          <p:nvPr/>
        </p:nvSpPr>
        <p:spPr bwMode="auto">
          <a:xfrm>
            <a:off x="395288" y="1773238"/>
            <a:ext cx="4032250" cy="3416300"/>
          </a:xfrm>
          <a:prstGeom prst="rect">
            <a:avLst/>
          </a:prstGeom>
          <a:noFill/>
          <a:ln w="9525">
            <a:noFill/>
            <a:miter lim="800000"/>
            <a:headEnd/>
            <a:tailEnd/>
          </a:ln>
        </p:spPr>
        <p:txBody>
          <a:bodyPr anchor="ctr">
            <a:spAutoFit/>
          </a:bodyPr>
          <a:lstStyle/>
          <a:p>
            <a:pPr>
              <a:tabLst>
                <a:tab pos="2428875" algn="l"/>
              </a:tabLst>
            </a:pPr>
            <a:r>
              <a:rPr kumimoji="1" lang="zh-HK" sz="2400">
                <a:solidFill>
                  <a:srgbClr val="002060"/>
                </a:solidFill>
                <a:latin typeface="DFKai-SB" pitchFamily="65" charset="-120"/>
                <a:ea typeface="DFKai-SB" pitchFamily="65" charset="-120"/>
                <a:cs typeface="Times New Roman" pitchFamily="18" charset="0"/>
              </a:rPr>
              <a:t>那些人</a:t>
            </a:r>
            <a:r>
              <a:rPr kumimoji="1" lang="zh-HK" altLang="en-US" sz="2400">
                <a:solidFill>
                  <a:srgbClr val="002060"/>
                </a:solidFill>
                <a:latin typeface="DFKai-SB" pitchFamily="65" charset="-120"/>
                <a:ea typeface="DFKai-SB" pitchFamily="65" charset="-120"/>
                <a:cs typeface="Times New Roman" pitchFamily="18" charset="0"/>
              </a:rPr>
              <a:t>士</a:t>
            </a:r>
            <a:r>
              <a:rPr kumimoji="1" lang="zh-HK" sz="2400">
                <a:solidFill>
                  <a:srgbClr val="002060"/>
                </a:solidFill>
                <a:latin typeface="DFKai-SB" pitchFamily="65" charset="-120"/>
                <a:ea typeface="DFKai-SB" pitchFamily="65" charset="-120"/>
                <a:cs typeface="Times New Roman" pitchFamily="18" charset="0"/>
              </a:rPr>
              <a:t>適合接受清血療法：</a:t>
            </a:r>
            <a:endParaRPr kumimoji="1" lang="zh-TW" altLang="en-US" sz="2400">
              <a:solidFill>
                <a:srgbClr val="002060"/>
              </a:solidFill>
              <a:latin typeface="DFKai-SB" pitchFamily="65" charset="-120"/>
              <a:ea typeface="DFKai-SB" pitchFamily="65" charset="-120"/>
              <a:cs typeface="新細明體" pitchFamily="18" charset="-120"/>
            </a:endParaRPr>
          </a:p>
          <a:p>
            <a:pPr eaLnBrk="0" hangingPunct="0">
              <a:tabLst>
                <a:tab pos="2428875" algn="l"/>
              </a:tabLst>
            </a:pPr>
            <a:r>
              <a:rPr kumimoji="1" lang="zh-HK" sz="2400">
                <a:latin typeface="DFKai-SB" pitchFamily="65" charset="-120"/>
                <a:ea typeface="DFKai-SB" pitchFamily="65" charset="-120"/>
                <a:cs typeface="Times New Roman" pitchFamily="18" charset="0"/>
              </a:rPr>
              <a:t>頑固性肩膊腰背痛</a:t>
            </a:r>
            <a:endParaRPr kumimoji="1" lang="en-US" altLang="zh-HK" sz="2400">
              <a:latin typeface="DFKai-SB" pitchFamily="65" charset="-120"/>
              <a:ea typeface="DFKai-SB" pitchFamily="65" charset="-120"/>
              <a:cs typeface="Times New Roman" pitchFamily="18" charset="0"/>
            </a:endParaRPr>
          </a:p>
          <a:p>
            <a:pPr eaLnBrk="0" hangingPunct="0">
              <a:tabLst>
                <a:tab pos="2428875" algn="l"/>
              </a:tabLst>
            </a:pPr>
            <a:r>
              <a:rPr kumimoji="1" lang="zh-TW" altLang="en-US" sz="2400">
                <a:latin typeface="DFKai-SB" pitchFamily="65" charset="-120"/>
                <a:ea typeface="DFKai-SB" pitchFamily="65" charset="-120"/>
                <a:cs typeface="新細明體" pitchFamily="18" charset="-120"/>
              </a:rPr>
              <a:t>強值性脊椎炎</a:t>
            </a:r>
          </a:p>
          <a:p>
            <a:pPr eaLnBrk="0" hangingPunct="0">
              <a:tabLst>
                <a:tab pos="2428875" algn="l"/>
              </a:tabLst>
            </a:pPr>
            <a:r>
              <a:rPr kumimoji="1" lang="zh-HK" sz="2400">
                <a:latin typeface="DFKai-SB" pitchFamily="65" charset="-120"/>
                <a:ea typeface="DFKai-SB" pitchFamily="65" charset="-120"/>
                <a:cs typeface="Times New Roman" pitchFamily="18" charset="0"/>
              </a:rPr>
              <a:t>血液粘稠度偏高</a:t>
            </a:r>
            <a:endParaRPr kumimoji="1" lang="zh-TW" altLang="en-US" sz="2400">
              <a:latin typeface="DFKai-SB" pitchFamily="65" charset="-120"/>
              <a:ea typeface="DFKai-SB" pitchFamily="65" charset="-120"/>
              <a:cs typeface="新細明體" pitchFamily="18" charset="-120"/>
            </a:endParaRPr>
          </a:p>
          <a:p>
            <a:pPr eaLnBrk="0" hangingPunct="0">
              <a:tabLst>
                <a:tab pos="2428875" algn="l"/>
              </a:tabLst>
            </a:pPr>
            <a:r>
              <a:rPr kumimoji="1" lang="zh-HK" sz="2400">
                <a:latin typeface="DFKai-SB" pitchFamily="65" charset="-120"/>
                <a:ea typeface="DFKai-SB" pitchFamily="65" charset="-120"/>
                <a:cs typeface="Times New Roman" pitchFamily="18" charset="0"/>
              </a:rPr>
              <a:t>痛風症</a:t>
            </a:r>
            <a:endParaRPr kumimoji="1" lang="zh-TW" altLang="en-US" sz="2400">
              <a:latin typeface="DFKai-SB" pitchFamily="65" charset="-120"/>
              <a:ea typeface="DFKai-SB" pitchFamily="65" charset="-120"/>
              <a:cs typeface="新細明體" pitchFamily="18" charset="-120"/>
            </a:endParaRPr>
          </a:p>
          <a:p>
            <a:pPr eaLnBrk="0" hangingPunct="0">
              <a:tabLst>
                <a:tab pos="2428875" algn="l"/>
              </a:tabLst>
            </a:pPr>
            <a:r>
              <a:rPr kumimoji="1" lang="zh-HK" sz="2400">
                <a:latin typeface="DFKai-SB" pitchFamily="65" charset="-120"/>
                <a:ea typeface="DFKai-SB" pitchFamily="65" charset="-120"/>
                <a:cs typeface="Times New Roman" pitchFamily="18" charset="0"/>
              </a:rPr>
              <a:t>酸性體質</a:t>
            </a:r>
            <a:endParaRPr kumimoji="1" lang="zh-TW" altLang="en-US" sz="2400">
              <a:latin typeface="DFKai-SB" pitchFamily="65" charset="-120"/>
              <a:ea typeface="DFKai-SB" pitchFamily="65" charset="-120"/>
              <a:cs typeface="新細明體" pitchFamily="18" charset="-120"/>
            </a:endParaRPr>
          </a:p>
          <a:p>
            <a:pPr eaLnBrk="0" hangingPunct="0">
              <a:tabLst>
                <a:tab pos="2428875" algn="l"/>
              </a:tabLst>
            </a:pPr>
            <a:r>
              <a:rPr kumimoji="1" lang="zh-HK" sz="2400">
                <a:latin typeface="DFKai-SB" pitchFamily="65" charset="-120"/>
                <a:ea typeface="DFKai-SB" pitchFamily="65" charset="-120"/>
                <a:cs typeface="Times New Roman" pitchFamily="18" charset="0"/>
              </a:rPr>
              <a:t>血脂偏高</a:t>
            </a:r>
            <a:endParaRPr kumimoji="1" lang="en-US" altLang="zh-HK" sz="2400">
              <a:latin typeface="DFKai-SB" pitchFamily="65" charset="-120"/>
              <a:ea typeface="DFKai-SB" pitchFamily="65" charset="-120"/>
              <a:cs typeface="Times New Roman" pitchFamily="18" charset="0"/>
            </a:endParaRPr>
          </a:p>
          <a:p>
            <a:pPr eaLnBrk="0" hangingPunct="0">
              <a:tabLst>
                <a:tab pos="2428875" algn="l"/>
              </a:tabLst>
            </a:pPr>
            <a:r>
              <a:rPr kumimoji="1" lang="zh-HK" sz="2400">
                <a:latin typeface="DFKai-SB" pitchFamily="65" charset="-120"/>
                <a:ea typeface="DFKai-SB" pitchFamily="65" charset="-120"/>
                <a:cs typeface="Times New Roman" pitchFamily="18" charset="0"/>
              </a:rPr>
              <a:t>中風後遺症</a:t>
            </a:r>
            <a:endParaRPr kumimoji="1" lang="zh-TW" altLang="en-US" sz="2400">
              <a:latin typeface="DFKai-SB" pitchFamily="65" charset="-120"/>
              <a:ea typeface="DFKai-SB" pitchFamily="65" charset="-120"/>
              <a:cs typeface="新細明體" pitchFamily="18" charset="-120"/>
            </a:endParaRPr>
          </a:p>
          <a:p>
            <a:pPr eaLnBrk="0" hangingPunct="0">
              <a:tabLst>
                <a:tab pos="2428875" algn="l"/>
              </a:tabLst>
            </a:pPr>
            <a:r>
              <a:rPr kumimoji="1" lang="zh-HK" sz="2400">
                <a:latin typeface="DFKai-SB" pitchFamily="65" charset="-120"/>
                <a:ea typeface="DFKai-SB" pitchFamily="65" charset="-120"/>
                <a:cs typeface="Times New Roman" pitchFamily="18" charset="0"/>
              </a:rPr>
              <a:t>濕疹</a:t>
            </a:r>
            <a:endParaRPr kumimoji="1" lang="zh-HK" sz="2400">
              <a:latin typeface="DFKai-SB" pitchFamily="65" charset="-120"/>
              <a:ea typeface="DFKai-SB" pitchFamily="65" charset="-120"/>
              <a:cs typeface="新細明體" pitchFamily="18" charset="-120"/>
            </a:endParaRPr>
          </a:p>
        </p:txBody>
      </p:sp>
      <p:pic>
        <p:nvPicPr>
          <p:cNvPr id="75781" name="Picture 3" descr="c:\users\fai\appdata\roaming\360se6\USERDA~1\Temp\TH4W7T~1.JPG"/>
          <p:cNvPicPr>
            <a:picLocks noChangeAspect="1" noChangeArrowheads="1"/>
          </p:cNvPicPr>
          <p:nvPr/>
        </p:nvPicPr>
        <p:blipFill>
          <a:blip r:embed="rId3"/>
          <a:srcRect/>
          <a:stretch>
            <a:fillRect/>
          </a:stretch>
        </p:blipFill>
        <p:spPr bwMode="auto">
          <a:xfrm>
            <a:off x="5076825" y="1196975"/>
            <a:ext cx="3382963" cy="2538413"/>
          </a:xfrm>
          <a:prstGeom prst="rect">
            <a:avLst/>
          </a:prstGeom>
          <a:noFill/>
          <a:ln w="9525">
            <a:noFill/>
            <a:miter lim="800000"/>
            <a:headEnd/>
            <a:tailEnd/>
          </a:ln>
        </p:spPr>
      </p:pic>
      <p:pic>
        <p:nvPicPr>
          <p:cNvPr id="75782" name="Picture 5" descr="c:\users\fai\appdata\roaming\360se6\USERDA~1\Temp\AOT9XU~1.JPG"/>
          <p:cNvPicPr>
            <a:picLocks noChangeAspect="1" noChangeArrowheads="1"/>
          </p:cNvPicPr>
          <p:nvPr/>
        </p:nvPicPr>
        <p:blipFill>
          <a:blip r:embed="rId4"/>
          <a:srcRect/>
          <a:stretch>
            <a:fillRect/>
          </a:stretch>
        </p:blipFill>
        <p:spPr bwMode="auto">
          <a:xfrm>
            <a:off x="5148263" y="3933825"/>
            <a:ext cx="3384550" cy="2536825"/>
          </a:xfrm>
          <a:prstGeom prst="rect">
            <a:avLst/>
          </a:prstGeom>
          <a:noFill/>
          <a:ln w="9525">
            <a:noFill/>
            <a:miter lim="800000"/>
            <a:headEnd/>
            <a:tailEnd/>
          </a:ln>
        </p:spPr>
      </p:pic>
      <p:graphicFrame>
        <p:nvGraphicFramePr>
          <p:cNvPr id="75778" name="Object 14"/>
          <p:cNvGraphicFramePr>
            <a:graphicFrameLocks noGrp="1" noChangeAspect="1"/>
          </p:cNvGraphicFramePr>
          <p:nvPr/>
        </p:nvGraphicFramePr>
        <p:xfrm>
          <a:off x="7848600" y="0"/>
          <a:ext cx="1295400" cy="760413"/>
        </p:xfrm>
        <a:graphic>
          <a:graphicData uri="http://schemas.openxmlformats.org/presentationml/2006/ole">
            <p:oleObj spid="_x0000_s75778" name="CorelDRAW" r:id="rId5" imgW="453240" imgH="285480" progId="">
              <p:embed/>
            </p:oleObj>
          </a:graphicData>
        </a:graphic>
      </p:graphicFrame>
      <p:sp>
        <p:nvSpPr>
          <p:cNvPr id="75783" name="矩形 6"/>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E:\格式\盈康舍\客户健康資料\客户病理臨床圖片\刮痧清血療法\賴醫生\IMG_20141220_193715.jpg"/>
          <p:cNvPicPr>
            <a:picLocks noChangeAspect="1" noChangeArrowheads="1"/>
          </p:cNvPicPr>
          <p:nvPr/>
        </p:nvPicPr>
        <p:blipFill>
          <a:blip r:embed="rId2"/>
          <a:srcRect/>
          <a:stretch>
            <a:fillRect/>
          </a:stretch>
        </p:blipFill>
        <p:spPr bwMode="auto">
          <a:xfrm>
            <a:off x="539750" y="903288"/>
            <a:ext cx="1766888" cy="3141662"/>
          </a:xfrm>
          <a:prstGeom prst="rect">
            <a:avLst/>
          </a:prstGeom>
          <a:noFill/>
          <a:ln w="9525">
            <a:noFill/>
            <a:miter lim="800000"/>
            <a:headEnd/>
            <a:tailEnd/>
          </a:ln>
        </p:spPr>
      </p:pic>
      <p:pic>
        <p:nvPicPr>
          <p:cNvPr id="134146" name="Picture 3" descr="E:\格式\盈康舍\客户健康資料\客户病理臨床圖片\刮痧清血療法\帝恩\IMG_20150420_021510.jpg"/>
          <p:cNvPicPr>
            <a:picLocks noChangeAspect="1" noChangeArrowheads="1"/>
          </p:cNvPicPr>
          <p:nvPr/>
        </p:nvPicPr>
        <p:blipFill>
          <a:blip r:embed="rId3"/>
          <a:srcRect/>
          <a:stretch>
            <a:fillRect/>
          </a:stretch>
        </p:blipFill>
        <p:spPr bwMode="auto">
          <a:xfrm>
            <a:off x="2843213" y="903288"/>
            <a:ext cx="1766887" cy="3141662"/>
          </a:xfrm>
          <a:prstGeom prst="rect">
            <a:avLst/>
          </a:prstGeom>
          <a:noFill/>
          <a:ln w="9525">
            <a:noFill/>
            <a:miter lim="800000"/>
            <a:headEnd/>
            <a:tailEnd/>
          </a:ln>
        </p:spPr>
      </p:pic>
      <p:pic>
        <p:nvPicPr>
          <p:cNvPr id="134147" name="Picture 4" descr="E:\格式\盈康舍\客户健康資料\客户病理臨床圖片\刮痧清血療法\袁先生\IMG_20150620_184506.jpg"/>
          <p:cNvPicPr>
            <a:picLocks noChangeAspect="1" noChangeArrowheads="1"/>
          </p:cNvPicPr>
          <p:nvPr/>
        </p:nvPicPr>
        <p:blipFill>
          <a:blip r:embed="rId4"/>
          <a:srcRect/>
          <a:stretch>
            <a:fillRect/>
          </a:stretch>
        </p:blipFill>
        <p:spPr bwMode="auto">
          <a:xfrm>
            <a:off x="5056188" y="908050"/>
            <a:ext cx="1611312" cy="3168650"/>
          </a:xfrm>
          <a:prstGeom prst="rect">
            <a:avLst/>
          </a:prstGeom>
          <a:noFill/>
          <a:ln w="9525">
            <a:noFill/>
            <a:miter lim="800000"/>
            <a:headEnd/>
            <a:tailEnd/>
          </a:ln>
        </p:spPr>
      </p:pic>
      <p:sp>
        <p:nvSpPr>
          <p:cNvPr id="134148" name="矩形 5"/>
          <p:cNvSpPr>
            <a:spLocks noChangeArrowheads="1"/>
          </p:cNvSpPr>
          <p:nvPr/>
        </p:nvSpPr>
        <p:spPr bwMode="auto">
          <a:xfrm>
            <a:off x="900113" y="4076700"/>
            <a:ext cx="696912" cy="400050"/>
          </a:xfrm>
          <a:prstGeom prst="rect">
            <a:avLst/>
          </a:prstGeom>
          <a:noFill/>
          <a:ln w="9525">
            <a:noFill/>
            <a:miter lim="800000"/>
            <a:headEnd/>
            <a:tailEnd/>
          </a:ln>
        </p:spPr>
        <p:txBody>
          <a:bodyPr wrap="none">
            <a:spAutoFit/>
          </a:bodyPr>
          <a:lstStyle/>
          <a:p>
            <a:r>
              <a:rPr lang="zh-TW" altLang="en-US" sz="2000">
                <a:latin typeface="Calibri" pitchFamily="34" charset="0"/>
                <a:ea typeface="新細明體" pitchFamily="18" charset="-120"/>
              </a:rPr>
              <a:t>西醫</a:t>
            </a:r>
          </a:p>
        </p:txBody>
      </p:sp>
      <p:sp>
        <p:nvSpPr>
          <p:cNvPr id="134149" name="矩形 6"/>
          <p:cNvSpPr>
            <a:spLocks noChangeArrowheads="1"/>
          </p:cNvSpPr>
          <p:nvPr/>
        </p:nvSpPr>
        <p:spPr bwMode="auto">
          <a:xfrm>
            <a:off x="2916238" y="4076700"/>
            <a:ext cx="1466850" cy="400050"/>
          </a:xfrm>
          <a:prstGeom prst="rect">
            <a:avLst/>
          </a:prstGeom>
          <a:noFill/>
          <a:ln w="9525">
            <a:noFill/>
            <a:miter lim="800000"/>
            <a:headEnd/>
            <a:tailEnd/>
          </a:ln>
        </p:spPr>
        <p:txBody>
          <a:bodyPr wrap="none">
            <a:spAutoFit/>
          </a:bodyPr>
          <a:lstStyle/>
          <a:p>
            <a:r>
              <a:rPr lang="zh-TW" altLang="en-US" sz="2000">
                <a:latin typeface="Calibri" pitchFamily="34" charset="0"/>
                <a:ea typeface="新細明體" pitchFamily="18" charset="-120"/>
              </a:rPr>
              <a:t>經絡推拿師</a:t>
            </a:r>
          </a:p>
        </p:txBody>
      </p:sp>
      <p:sp>
        <p:nvSpPr>
          <p:cNvPr id="134150" name="矩形 7"/>
          <p:cNvSpPr>
            <a:spLocks noChangeArrowheads="1"/>
          </p:cNvSpPr>
          <p:nvPr/>
        </p:nvSpPr>
        <p:spPr bwMode="auto">
          <a:xfrm>
            <a:off x="5364163" y="4076700"/>
            <a:ext cx="954087" cy="400050"/>
          </a:xfrm>
          <a:prstGeom prst="rect">
            <a:avLst/>
          </a:prstGeom>
          <a:noFill/>
          <a:ln w="9525">
            <a:noFill/>
            <a:miter lim="800000"/>
            <a:headEnd/>
            <a:tailEnd/>
          </a:ln>
        </p:spPr>
        <p:txBody>
          <a:bodyPr wrap="none">
            <a:spAutoFit/>
          </a:bodyPr>
          <a:lstStyle/>
          <a:p>
            <a:r>
              <a:rPr lang="zh-TW" altLang="en-US" sz="2000">
                <a:latin typeface="Calibri" pitchFamily="34" charset="0"/>
                <a:ea typeface="新細明體" pitchFamily="18" charset="-120"/>
              </a:rPr>
              <a:t>中醫師</a:t>
            </a:r>
          </a:p>
        </p:txBody>
      </p:sp>
      <p:sp>
        <p:nvSpPr>
          <p:cNvPr id="134151" name="矩形 8"/>
          <p:cNvSpPr>
            <a:spLocks noChangeArrowheads="1"/>
          </p:cNvSpPr>
          <p:nvPr/>
        </p:nvSpPr>
        <p:spPr bwMode="auto">
          <a:xfrm>
            <a:off x="7019925" y="4076700"/>
            <a:ext cx="1466850" cy="400050"/>
          </a:xfrm>
          <a:prstGeom prst="rect">
            <a:avLst/>
          </a:prstGeom>
          <a:noFill/>
          <a:ln w="9525">
            <a:noFill/>
            <a:miter lim="800000"/>
            <a:headEnd/>
            <a:tailEnd/>
          </a:ln>
        </p:spPr>
        <p:txBody>
          <a:bodyPr wrap="none">
            <a:spAutoFit/>
          </a:bodyPr>
          <a:lstStyle/>
          <a:p>
            <a:r>
              <a:rPr lang="zh-TW" altLang="en-US" sz="2000">
                <a:latin typeface="Calibri" pitchFamily="34" charset="0"/>
                <a:ea typeface="新細明體" pitchFamily="18" charset="-120"/>
              </a:rPr>
              <a:t>壁球運動員</a:t>
            </a:r>
          </a:p>
        </p:txBody>
      </p:sp>
      <p:pic>
        <p:nvPicPr>
          <p:cNvPr id="134152" name="Picture 2" descr="E:\格式\盈康舍\客户健康資料\客户病理臨床圖片\刮痧清血療法\李玉玲\DSC_4805.jpg"/>
          <p:cNvPicPr>
            <a:picLocks noChangeAspect="1" noChangeArrowheads="1"/>
          </p:cNvPicPr>
          <p:nvPr/>
        </p:nvPicPr>
        <p:blipFill>
          <a:blip r:embed="rId5"/>
          <a:srcRect/>
          <a:stretch>
            <a:fillRect/>
          </a:stretch>
        </p:blipFill>
        <p:spPr bwMode="auto">
          <a:xfrm>
            <a:off x="1908175" y="4652963"/>
            <a:ext cx="2663825" cy="1998662"/>
          </a:xfrm>
          <a:prstGeom prst="rect">
            <a:avLst/>
          </a:prstGeom>
          <a:noFill/>
          <a:ln w="9525">
            <a:noFill/>
            <a:miter lim="800000"/>
            <a:headEnd/>
            <a:tailEnd/>
          </a:ln>
        </p:spPr>
      </p:pic>
      <p:sp>
        <p:nvSpPr>
          <p:cNvPr id="134153" name="矩形 10"/>
          <p:cNvSpPr>
            <a:spLocks noChangeArrowheads="1"/>
          </p:cNvSpPr>
          <p:nvPr/>
        </p:nvSpPr>
        <p:spPr bwMode="auto">
          <a:xfrm>
            <a:off x="468313" y="5516563"/>
            <a:ext cx="1582737" cy="400050"/>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自然療法師</a:t>
            </a:r>
          </a:p>
        </p:txBody>
      </p:sp>
      <p:pic>
        <p:nvPicPr>
          <p:cNvPr id="134154" name="Picture 2" descr="D:\格式\盈康舍\營養學\清血療法\文軍\IMG_0595.JPG"/>
          <p:cNvPicPr>
            <a:picLocks noChangeAspect="1" noChangeArrowheads="1"/>
          </p:cNvPicPr>
          <p:nvPr/>
        </p:nvPicPr>
        <p:blipFill>
          <a:blip r:embed="rId6"/>
          <a:srcRect/>
          <a:stretch>
            <a:fillRect/>
          </a:stretch>
        </p:blipFill>
        <p:spPr bwMode="auto">
          <a:xfrm>
            <a:off x="4643438" y="4652963"/>
            <a:ext cx="2736850" cy="1944687"/>
          </a:xfrm>
          <a:prstGeom prst="rect">
            <a:avLst/>
          </a:prstGeom>
          <a:noFill/>
          <a:ln w="9525">
            <a:noFill/>
            <a:miter lim="800000"/>
            <a:headEnd/>
            <a:tailEnd/>
          </a:ln>
        </p:spPr>
      </p:pic>
      <p:sp>
        <p:nvSpPr>
          <p:cNvPr id="134155" name="矩形 12"/>
          <p:cNvSpPr>
            <a:spLocks noChangeArrowheads="1"/>
          </p:cNvSpPr>
          <p:nvPr/>
        </p:nvSpPr>
        <p:spPr bwMode="auto">
          <a:xfrm>
            <a:off x="7451725" y="5516563"/>
            <a:ext cx="954088" cy="400050"/>
          </a:xfrm>
          <a:prstGeom prst="rect">
            <a:avLst/>
          </a:prstGeom>
          <a:noFill/>
          <a:ln w="9525">
            <a:noFill/>
            <a:miter lim="800000"/>
            <a:headEnd/>
            <a:tailEnd/>
          </a:ln>
        </p:spPr>
        <p:txBody>
          <a:bodyPr wrap="none">
            <a:spAutoFit/>
          </a:bodyPr>
          <a:lstStyle/>
          <a:p>
            <a:r>
              <a:rPr lang="zh-TW" altLang="en-US" sz="2000">
                <a:latin typeface="Calibri" pitchFamily="34" charset="0"/>
                <a:ea typeface="新細明體" pitchFamily="18" charset="-120"/>
              </a:rPr>
              <a:t>手療師</a:t>
            </a:r>
          </a:p>
        </p:txBody>
      </p:sp>
      <p:sp>
        <p:nvSpPr>
          <p:cNvPr id="134156" name="矩形 13"/>
          <p:cNvSpPr>
            <a:spLocks noChangeArrowheads="1"/>
          </p:cNvSpPr>
          <p:nvPr/>
        </p:nvSpPr>
        <p:spPr bwMode="auto">
          <a:xfrm>
            <a:off x="0" y="476250"/>
            <a:ext cx="9144000" cy="400050"/>
          </a:xfrm>
          <a:prstGeom prst="rect">
            <a:avLst/>
          </a:prstGeom>
          <a:noFill/>
          <a:ln w="9525">
            <a:noFill/>
            <a:miter lim="800000"/>
            <a:headEnd/>
            <a:tailEnd/>
          </a:ln>
        </p:spPr>
        <p:txBody>
          <a:bodyPr>
            <a:spAutoFit/>
          </a:bodyPr>
          <a:lstStyle/>
          <a:p>
            <a:r>
              <a:rPr lang="zh-TW" altLang="en-US" sz="2000" b="1">
                <a:solidFill>
                  <a:srgbClr val="003300"/>
                </a:solidFill>
                <a:latin typeface="Calibri" pitchFamily="34" charset="0"/>
                <a:ea typeface="新細明體" pitchFamily="18" charset="-120"/>
              </a:rPr>
              <a:t>以下患有舊患痛症的專業人士，通過盈康社綜合性經絡理療後把多年的舊患治癒</a:t>
            </a:r>
          </a:p>
        </p:txBody>
      </p:sp>
      <p:pic>
        <p:nvPicPr>
          <p:cNvPr id="134157" name="Picture 1" descr="E:\格式\盈康舍\客户健康資料\客户病理臨床圖片\刮痧清血療法\劉天恩\IMG_20150707_134611.jpg"/>
          <p:cNvPicPr>
            <a:picLocks noChangeAspect="1" noChangeArrowheads="1"/>
          </p:cNvPicPr>
          <p:nvPr/>
        </p:nvPicPr>
        <p:blipFill>
          <a:blip r:embed="rId7"/>
          <a:srcRect/>
          <a:stretch>
            <a:fillRect/>
          </a:stretch>
        </p:blipFill>
        <p:spPr bwMode="auto">
          <a:xfrm>
            <a:off x="7019925" y="908050"/>
            <a:ext cx="1760538" cy="3128963"/>
          </a:xfrm>
          <a:prstGeom prst="rect">
            <a:avLst/>
          </a:prstGeom>
          <a:noFill/>
          <a:ln w="9525">
            <a:noFill/>
            <a:miter lim="800000"/>
            <a:headEnd/>
            <a:tailEnd/>
          </a:ln>
        </p:spPr>
      </p:pic>
      <p:sp>
        <p:nvSpPr>
          <p:cNvPr id="134158" name="矩形 14"/>
          <p:cNvSpPr>
            <a:spLocks noChangeArrowheads="1"/>
          </p:cNvSpPr>
          <p:nvPr/>
        </p:nvSpPr>
        <p:spPr bwMode="auto">
          <a:xfrm>
            <a:off x="3708400" y="115888"/>
            <a:ext cx="1722438" cy="461962"/>
          </a:xfrm>
          <a:prstGeom prst="rect">
            <a:avLst/>
          </a:prstGeom>
          <a:noFill/>
          <a:ln w="9525">
            <a:noFill/>
            <a:miter lim="800000"/>
            <a:headEnd/>
            <a:tailEnd/>
          </a:ln>
        </p:spPr>
        <p:txBody>
          <a:bodyPr wrap="none">
            <a:spAutoFit/>
          </a:bodyPr>
          <a:lstStyle/>
          <a:p>
            <a:r>
              <a:rPr lang="zh-TW" altLang="en-US" sz="2400">
                <a:solidFill>
                  <a:srgbClr val="C00000"/>
                </a:solidFill>
                <a:latin typeface="萬用粗標準宋體"/>
                <a:ea typeface="萬用粗標準宋體"/>
                <a:cs typeface="萬用粗標準宋體"/>
              </a:rPr>
              <a:t>臨床個案一</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2"/>
          <p:cNvSpPr>
            <a:spLocks noChangeArrowheads="1"/>
          </p:cNvSpPr>
          <p:nvPr/>
        </p:nvSpPr>
        <p:spPr bwMode="auto">
          <a:xfrm>
            <a:off x="2124075" y="333375"/>
            <a:ext cx="46990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慢性痛症如何影響個人？</a:t>
            </a:r>
          </a:p>
        </p:txBody>
      </p:sp>
      <p:sp>
        <p:nvSpPr>
          <p:cNvPr id="9220" name="矩形 12"/>
          <p:cNvSpPr>
            <a:spLocks noChangeArrowheads="1"/>
          </p:cNvSpPr>
          <p:nvPr/>
        </p:nvSpPr>
        <p:spPr bwMode="auto">
          <a:xfrm>
            <a:off x="971550" y="1196975"/>
            <a:ext cx="4321175" cy="461963"/>
          </a:xfrm>
          <a:prstGeom prst="rect">
            <a:avLst/>
          </a:prstGeom>
          <a:noFill/>
          <a:ln w="9525">
            <a:noFill/>
            <a:miter lim="800000"/>
            <a:headEnd/>
            <a:tailEnd/>
          </a:ln>
        </p:spPr>
        <p:txBody>
          <a:bodyPr>
            <a:spAutoFit/>
          </a:bodyPr>
          <a:lstStyle/>
          <a:p>
            <a:r>
              <a:rPr lang="zh-TW" altLang="en-US" sz="2400">
                <a:latin typeface="Calibri" pitchFamily="34" charset="0"/>
                <a:ea typeface="新細明體" pitchFamily="18" charset="-120"/>
              </a:rPr>
              <a:t>據調查發現有以下之影響：</a:t>
            </a:r>
          </a:p>
        </p:txBody>
      </p:sp>
      <p:sp>
        <p:nvSpPr>
          <p:cNvPr id="9221" name="Rectangle 18"/>
          <p:cNvSpPr>
            <a:spLocks noChangeArrowheads="1"/>
          </p:cNvSpPr>
          <p:nvPr/>
        </p:nvSpPr>
        <p:spPr bwMode="auto">
          <a:xfrm>
            <a:off x="1042988" y="1773238"/>
            <a:ext cx="6985000" cy="3046412"/>
          </a:xfrm>
          <a:prstGeom prst="rect">
            <a:avLst/>
          </a:prstGeom>
          <a:noFill/>
          <a:ln w="9525">
            <a:noFill/>
            <a:miter lim="800000"/>
            <a:headEnd/>
            <a:tailEnd/>
          </a:ln>
        </p:spPr>
        <p:txBody>
          <a:bodyPr anchor="ctr">
            <a:spAutoFit/>
          </a:bodyPr>
          <a:lstStyle/>
          <a:p>
            <a:r>
              <a:rPr kumimoji="1" lang="zh-TW" altLang="en-US" sz="2400">
                <a:latin typeface="Calibri" pitchFamily="34" charset="0"/>
                <a:ea typeface="新細明體" pitchFamily="18" charset="-120"/>
                <a:cs typeface="Times New Roman" pitchFamily="18" charset="0"/>
              </a:rPr>
              <a:t>＊ </a:t>
            </a:r>
            <a:r>
              <a:rPr kumimoji="1" lang="en-US" altLang="zh-TW" sz="2400">
                <a:latin typeface="Calibri" pitchFamily="34" charset="0"/>
                <a:ea typeface="新細明體" pitchFamily="18" charset="-120"/>
                <a:cs typeface="Times New Roman" pitchFamily="18" charset="0"/>
              </a:rPr>
              <a:t>70% </a:t>
            </a:r>
            <a:r>
              <a:rPr kumimoji="1" lang="zh-TW" altLang="en-US" sz="2400">
                <a:latin typeface="Calibri" pitchFamily="34" charset="0"/>
                <a:ea typeface="新細明體" pitchFamily="18" charset="-120"/>
                <a:cs typeface="Times New Roman" pitchFamily="18" charset="0"/>
              </a:rPr>
              <a:t>患者的日常生活 </a:t>
            </a:r>
            <a:r>
              <a:rPr kumimoji="1" lang="en-US" altLang="zh-TW" sz="2400">
                <a:latin typeface="Calibri" pitchFamily="34" charset="0"/>
                <a:ea typeface="新細明體" pitchFamily="18" charset="-120"/>
                <a:cs typeface="Times New Roman" pitchFamily="18" charset="0"/>
              </a:rPr>
              <a:t>/ </a:t>
            </a:r>
            <a:r>
              <a:rPr kumimoji="1" lang="zh-TW" altLang="en-US" sz="2400">
                <a:latin typeface="Calibri" pitchFamily="34" charset="0"/>
                <a:ea typeface="新細明體" pitchFamily="18" charset="-120"/>
                <a:cs typeface="Times New Roman" pitchFamily="18" charset="0"/>
              </a:rPr>
              <a:t>活動會受影響。</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a:t>
            </a:r>
            <a:r>
              <a:rPr kumimoji="1" lang="en-US" altLang="zh-TW" sz="2400">
                <a:latin typeface="Calibri" pitchFamily="34" charset="0"/>
                <a:ea typeface="新細明體" pitchFamily="18" charset="-120"/>
                <a:cs typeface="Times New Roman" pitchFamily="18" charset="0"/>
              </a:rPr>
              <a:t>38% </a:t>
            </a:r>
            <a:r>
              <a:rPr kumimoji="1" lang="zh-TW" altLang="en-US" sz="2400">
                <a:latin typeface="Calibri" pitchFamily="34" charset="0"/>
                <a:ea typeface="新細明體" pitchFamily="18" charset="-120"/>
                <a:cs typeface="Times New Roman" pitchFamily="18" charset="0"/>
              </a:rPr>
              <a:t>患者工作受影響，很多都要申請病假。</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a:t>
            </a:r>
            <a:r>
              <a:rPr kumimoji="1" lang="en-US" altLang="zh-TW" sz="2400">
                <a:latin typeface="Calibri" pitchFamily="34" charset="0"/>
                <a:ea typeface="新細明體" pitchFamily="18" charset="-120"/>
                <a:cs typeface="Times New Roman" pitchFamily="18" charset="0"/>
              </a:rPr>
              <a:t>71% </a:t>
            </a:r>
            <a:r>
              <a:rPr kumimoji="1" lang="zh-TW" altLang="en-US" sz="2400">
                <a:latin typeface="Calibri" pitchFamily="34" charset="0"/>
                <a:ea typeface="新細明體" pitchFamily="18" charset="-120"/>
                <a:cs typeface="Times New Roman" pitchFamily="18" charset="0"/>
              </a:rPr>
              <a:t>患者均有焦慮或抑鬱，或兩者都有。</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a:t>
            </a:r>
            <a:r>
              <a:rPr kumimoji="1" lang="en-US" altLang="zh-TW" sz="2400">
                <a:latin typeface="Calibri" pitchFamily="34" charset="0"/>
                <a:ea typeface="新細明體" pitchFamily="18" charset="-120"/>
                <a:cs typeface="Times New Roman" pitchFamily="18" charset="0"/>
              </a:rPr>
              <a:t>47% </a:t>
            </a:r>
            <a:r>
              <a:rPr kumimoji="1" lang="zh-TW" altLang="en-US" sz="2400">
                <a:latin typeface="Calibri" pitchFamily="34" charset="0"/>
                <a:ea typeface="新細明體" pitchFamily="18" charset="-120"/>
                <a:cs typeface="Times New Roman" pitchFamily="18" charset="0"/>
              </a:rPr>
              <a:t>患者有中度至嚴重程度的焦慮症。</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a:t>
            </a:r>
            <a:r>
              <a:rPr kumimoji="1" lang="en-US" altLang="zh-TW" sz="2400">
                <a:latin typeface="Calibri" pitchFamily="34" charset="0"/>
                <a:ea typeface="新細明體" pitchFamily="18" charset="-120"/>
                <a:cs typeface="Times New Roman" pitchFamily="18" charset="0"/>
              </a:rPr>
              <a:t>43% </a:t>
            </a:r>
            <a:r>
              <a:rPr kumimoji="1" lang="zh-TW" altLang="en-US" sz="2400">
                <a:latin typeface="Calibri" pitchFamily="34" charset="0"/>
                <a:ea typeface="新細明體" pitchFamily="18" charset="-120"/>
                <a:cs typeface="Times New Roman" pitchFamily="18" charset="0"/>
              </a:rPr>
              <a:t>患者有中度至嚴重程度的抑鬱症。</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患者的情緒及睡眠也受到影響。</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患者的生活質素相比正常人士嚴重受損。</a:t>
            </a:r>
            <a:endParaRPr kumimoji="1" lang="zh-TW" altLang="en-US" sz="2400">
              <a:ea typeface="新細明體" pitchFamily="18" charset="-120"/>
            </a:endParaRPr>
          </a:p>
          <a:p>
            <a:pPr eaLnBrk="0" hangingPunct="0"/>
            <a:r>
              <a:rPr kumimoji="1" lang="zh-TW" altLang="en-US" sz="2400">
                <a:latin typeface="Calibri" pitchFamily="34" charset="0"/>
                <a:ea typeface="新細明體" pitchFamily="18" charset="-120"/>
                <a:cs typeface="Times New Roman" pitchFamily="18" charset="0"/>
              </a:rPr>
              <a:t>＊ 很多患者的自信都比較低。</a:t>
            </a:r>
            <a:endParaRPr kumimoji="1" lang="zh-TW" altLang="en-US" sz="2400">
              <a:ea typeface="新細明體" pitchFamily="18" charset="-120"/>
            </a:endParaRPr>
          </a:p>
        </p:txBody>
      </p:sp>
      <p:sp>
        <p:nvSpPr>
          <p:cNvPr id="9222" name="矩形 5"/>
          <p:cNvSpPr>
            <a:spLocks noChangeArrowheads="1"/>
          </p:cNvSpPr>
          <p:nvPr/>
        </p:nvSpPr>
        <p:spPr bwMode="auto">
          <a:xfrm>
            <a:off x="1692275" y="6092825"/>
            <a:ext cx="6954838" cy="461963"/>
          </a:xfrm>
          <a:prstGeom prst="rect">
            <a:avLst/>
          </a:prstGeom>
          <a:noFill/>
          <a:ln w="9525">
            <a:noFill/>
            <a:miter lim="800000"/>
            <a:headEnd/>
            <a:tailEnd/>
          </a:ln>
        </p:spPr>
        <p:txBody>
          <a:bodyPr wrap="none">
            <a:spAutoFit/>
          </a:bodyPr>
          <a:lstStyle/>
          <a:p>
            <a:r>
              <a:rPr lang="zh-TW" altLang="en-US" sz="2400">
                <a:solidFill>
                  <a:srgbClr val="7030A0"/>
                </a:solidFill>
                <a:latin typeface="超世紀粗行書"/>
                <a:ea typeface="超世紀粗行書"/>
                <a:cs typeface="超世紀粗行書"/>
              </a:rPr>
              <a:t>心靈分享：沒有天生的信心，只有不斷培養自信心</a:t>
            </a:r>
          </a:p>
        </p:txBody>
      </p:sp>
      <p:pic>
        <p:nvPicPr>
          <p:cNvPr id="9223" name="Picture 2" descr="D:\格式\多媒體藝術廊\動畫區\愛意\butterfly2[1].gif"/>
          <p:cNvPicPr>
            <a:picLocks noChangeAspect="1" noChangeArrowheads="1" noCrop="1"/>
          </p:cNvPicPr>
          <p:nvPr/>
        </p:nvPicPr>
        <p:blipFill>
          <a:blip r:embed="rId3"/>
          <a:srcRect/>
          <a:stretch>
            <a:fillRect/>
          </a:stretch>
        </p:blipFill>
        <p:spPr bwMode="auto">
          <a:xfrm>
            <a:off x="900113" y="5876925"/>
            <a:ext cx="857250" cy="762000"/>
          </a:xfrm>
          <a:prstGeom prst="rect">
            <a:avLst/>
          </a:prstGeom>
          <a:noFill/>
          <a:ln w="9525">
            <a:noFill/>
            <a:miter lim="800000"/>
            <a:headEnd/>
            <a:tailEnd/>
          </a:ln>
        </p:spPr>
      </p:pic>
      <p:graphicFrame>
        <p:nvGraphicFramePr>
          <p:cNvPr id="9218" name="Object 14"/>
          <p:cNvGraphicFramePr>
            <a:graphicFrameLocks noGrp="1" noChangeAspect="1"/>
          </p:cNvGraphicFramePr>
          <p:nvPr/>
        </p:nvGraphicFramePr>
        <p:xfrm>
          <a:off x="7848600" y="0"/>
          <a:ext cx="1295400" cy="760413"/>
        </p:xfrm>
        <a:graphic>
          <a:graphicData uri="http://schemas.openxmlformats.org/presentationml/2006/ole">
            <p:oleObj spid="_x0000_s9218" name="CorelDRAW" r:id="rId4" imgW="453240" imgH="285480" progId="">
              <p:embed/>
            </p:oleObj>
          </a:graphicData>
        </a:graphic>
      </p:graphicFrame>
      <p:sp>
        <p:nvSpPr>
          <p:cNvPr id="9224"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2" descr="http://2.share.photo.xuite.net/yield.life/120e55d/19575913/1133061108_l.jpg"/>
          <p:cNvPicPr>
            <a:picLocks noChangeAspect="1" noChangeArrowheads="1"/>
          </p:cNvPicPr>
          <p:nvPr/>
        </p:nvPicPr>
        <p:blipFill>
          <a:blip r:embed="rId3"/>
          <a:srcRect/>
          <a:stretch>
            <a:fillRect/>
          </a:stretch>
        </p:blipFill>
        <p:spPr bwMode="auto">
          <a:xfrm>
            <a:off x="395288" y="333375"/>
            <a:ext cx="2754312" cy="3671888"/>
          </a:xfrm>
          <a:prstGeom prst="rect">
            <a:avLst/>
          </a:prstGeom>
          <a:noFill/>
          <a:ln w="9525">
            <a:noFill/>
            <a:miter lim="800000"/>
            <a:headEnd/>
            <a:tailEnd/>
          </a:ln>
        </p:spPr>
      </p:pic>
      <p:sp>
        <p:nvSpPr>
          <p:cNvPr id="76804" name="矩形 2"/>
          <p:cNvSpPr>
            <a:spLocks noChangeArrowheads="1"/>
          </p:cNvSpPr>
          <p:nvPr/>
        </p:nvSpPr>
        <p:spPr bwMode="auto">
          <a:xfrm>
            <a:off x="3924300" y="0"/>
            <a:ext cx="1979613" cy="523875"/>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臨床個案二</a:t>
            </a:r>
          </a:p>
        </p:txBody>
      </p:sp>
      <p:pic>
        <p:nvPicPr>
          <p:cNvPr id="76805" name="Picture 4" descr="http://2.share.photo.xuite.net/yield.life/120e529/19575913/1133063104_m.jpg"/>
          <p:cNvPicPr>
            <a:picLocks noChangeAspect="1" noChangeArrowheads="1"/>
          </p:cNvPicPr>
          <p:nvPr/>
        </p:nvPicPr>
        <p:blipFill>
          <a:blip r:embed="rId4"/>
          <a:srcRect/>
          <a:stretch>
            <a:fillRect/>
          </a:stretch>
        </p:blipFill>
        <p:spPr bwMode="auto">
          <a:xfrm>
            <a:off x="395288" y="4337050"/>
            <a:ext cx="3168650" cy="2376488"/>
          </a:xfrm>
          <a:prstGeom prst="rect">
            <a:avLst/>
          </a:prstGeom>
          <a:noFill/>
          <a:ln w="9525">
            <a:noFill/>
            <a:miter lim="800000"/>
            <a:headEnd/>
            <a:tailEnd/>
          </a:ln>
        </p:spPr>
      </p:pic>
      <p:pic>
        <p:nvPicPr>
          <p:cNvPr id="76806" name="Picture 6" descr="http://2.share.photo.xuite.net/yield.life/120e5ca/19575913/1133061217_m.jpg"/>
          <p:cNvPicPr>
            <a:picLocks noChangeAspect="1" noChangeArrowheads="1"/>
          </p:cNvPicPr>
          <p:nvPr/>
        </p:nvPicPr>
        <p:blipFill>
          <a:blip r:embed="rId5"/>
          <a:srcRect/>
          <a:stretch>
            <a:fillRect/>
          </a:stretch>
        </p:blipFill>
        <p:spPr bwMode="auto">
          <a:xfrm>
            <a:off x="3851275" y="4652963"/>
            <a:ext cx="4762500" cy="1885950"/>
          </a:xfrm>
          <a:prstGeom prst="rect">
            <a:avLst/>
          </a:prstGeom>
          <a:noFill/>
          <a:ln w="9525">
            <a:noFill/>
            <a:miter lim="800000"/>
            <a:headEnd/>
            <a:tailEnd/>
          </a:ln>
        </p:spPr>
      </p:pic>
      <p:sp>
        <p:nvSpPr>
          <p:cNvPr id="76807" name="Rectangle 7"/>
          <p:cNvSpPr>
            <a:spLocks noChangeArrowheads="1"/>
          </p:cNvSpPr>
          <p:nvPr/>
        </p:nvSpPr>
        <p:spPr bwMode="auto">
          <a:xfrm>
            <a:off x="3635375" y="549275"/>
            <a:ext cx="3960813" cy="646113"/>
          </a:xfrm>
          <a:prstGeom prst="rect">
            <a:avLst/>
          </a:prstGeom>
          <a:noFill/>
          <a:ln w="9525">
            <a:noFill/>
            <a:miter lim="800000"/>
            <a:headEnd/>
            <a:tailEnd/>
          </a:ln>
        </p:spPr>
        <p:txBody>
          <a:bodyPr anchor="ctr">
            <a:spAutoFit/>
          </a:bodyPr>
          <a:lstStyle/>
          <a:p>
            <a:r>
              <a:rPr kumimoji="1" lang="zh-TW" altLang="en-US" b="1">
                <a:solidFill>
                  <a:srgbClr val="121110"/>
                </a:solidFill>
                <a:latin typeface="新細明體" pitchFamily="18" charset="-120"/>
                <a:ea typeface="新細明體" pitchFamily="18" charset="-120"/>
              </a:rPr>
              <a:t>病症</a:t>
            </a:r>
            <a:r>
              <a:rPr kumimoji="1" lang="en-US" altLang="zh-TW" b="1">
                <a:solidFill>
                  <a:srgbClr val="121110"/>
                </a:solidFill>
                <a:latin typeface="新細明體" pitchFamily="18" charset="-120"/>
                <a:ea typeface="新細明體" pitchFamily="18" charset="-120"/>
              </a:rPr>
              <a:t>:</a:t>
            </a:r>
            <a:r>
              <a:rPr kumimoji="1" lang="en-US" altLang="zh-TW" b="1">
                <a:solidFill>
                  <a:srgbClr val="121110"/>
                </a:solidFill>
                <a:ea typeface="新細明體" pitchFamily="18" charset="-120"/>
              </a:rPr>
              <a:t> </a:t>
            </a:r>
            <a:r>
              <a:rPr kumimoji="1" lang="zh-TW" altLang="en-US" b="1">
                <a:solidFill>
                  <a:srgbClr val="121110"/>
                </a:solidFill>
                <a:latin typeface="新細明體" pitchFamily="18" charset="-120"/>
                <a:ea typeface="新細明體" pitchFamily="18" charset="-120"/>
              </a:rPr>
              <a:t>陳舊性腰痛</a:t>
            </a:r>
            <a:endParaRPr kumimoji="1" lang="zh-TW" altLang="en-US" b="1">
              <a:ea typeface="新細明體" pitchFamily="18" charset="-120"/>
            </a:endParaRPr>
          </a:p>
          <a:p>
            <a:pPr eaLnBrk="0" hangingPunct="0"/>
            <a:r>
              <a:rPr kumimoji="1" lang="zh-TW" altLang="en-US">
                <a:solidFill>
                  <a:srgbClr val="121110"/>
                </a:solidFill>
                <a:latin typeface="新細明體" pitchFamily="18" charset="-120"/>
                <a:ea typeface="新細明體" pitchFamily="18" charset="-120"/>
              </a:rPr>
              <a:t>姓名</a:t>
            </a:r>
            <a:r>
              <a:rPr kumimoji="1" lang="en-US" altLang="zh-TW">
                <a:solidFill>
                  <a:srgbClr val="121110"/>
                </a:solidFill>
                <a:latin typeface="Verdana" pitchFamily="34" charset="0"/>
                <a:ea typeface="新細明體" pitchFamily="18" charset="-120"/>
              </a:rPr>
              <a:t>: X</a:t>
            </a:r>
            <a:r>
              <a:rPr kumimoji="1" lang="en-US" altLang="zh-TW">
                <a:solidFill>
                  <a:srgbClr val="121110"/>
                </a:solidFill>
                <a:ea typeface="新細明體" pitchFamily="18" charset="-120"/>
              </a:rPr>
              <a:t> </a:t>
            </a:r>
            <a:r>
              <a:rPr kumimoji="1" lang="zh-TW" altLang="en-US">
                <a:solidFill>
                  <a:srgbClr val="121110"/>
                </a:solidFill>
                <a:latin typeface="新細明體" pitchFamily="18" charset="-120"/>
                <a:ea typeface="新細明體" pitchFamily="18" charset="-120"/>
              </a:rPr>
              <a:t>先生       年齡</a:t>
            </a:r>
            <a:r>
              <a:rPr kumimoji="1" lang="en-US" altLang="zh-TW">
                <a:solidFill>
                  <a:srgbClr val="121110"/>
                </a:solidFill>
                <a:latin typeface="Verdana" pitchFamily="34" charset="0"/>
                <a:ea typeface="新細明體" pitchFamily="18" charset="-120"/>
              </a:rPr>
              <a:t>: 48</a:t>
            </a:r>
            <a:r>
              <a:rPr kumimoji="1" lang="zh-TW" altLang="en-US">
                <a:solidFill>
                  <a:srgbClr val="121110"/>
                </a:solidFill>
                <a:latin typeface="新細明體" pitchFamily="18" charset="-120"/>
                <a:ea typeface="新細明體" pitchFamily="18" charset="-120"/>
              </a:rPr>
              <a:t>歲</a:t>
            </a:r>
            <a:endParaRPr kumimoji="1" lang="zh-TW" altLang="en-US">
              <a:ea typeface="新細明體" pitchFamily="18" charset="-120"/>
            </a:endParaRPr>
          </a:p>
        </p:txBody>
      </p:sp>
      <p:sp>
        <p:nvSpPr>
          <p:cNvPr id="76808" name="Rectangle 8"/>
          <p:cNvSpPr>
            <a:spLocks noChangeArrowheads="1"/>
          </p:cNvSpPr>
          <p:nvPr/>
        </p:nvSpPr>
        <p:spPr bwMode="auto">
          <a:xfrm>
            <a:off x="3419475" y="1268413"/>
            <a:ext cx="5473700" cy="2062162"/>
          </a:xfrm>
          <a:prstGeom prst="rect">
            <a:avLst/>
          </a:prstGeom>
          <a:noFill/>
          <a:ln w="9525">
            <a:noFill/>
            <a:miter lim="800000"/>
            <a:headEnd/>
            <a:tailEnd/>
          </a:ln>
        </p:spPr>
        <p:txBody>
          <a:bodyPr anchor="ctr">
            <a:spAutoFit/>
          </a:bodyPr>
          <a:lstStyle/>
          <a:p>
            <a:r>
              <a:rPr kumimoji="1" lang="en-US" altLang="zh-TW" sz="1600">
                <a:solidFill>
                  <a:srgbClr val="121110"/>
                </a:solidFill>
                <a:latin typeface="Verdana" pitchFamily="34" charset="0"/>
                <a:ea typeface="新細明體" pitchFamily="18" charset="-120"/>
              </a:rPr>
              <a:t>X</a:t>
            </a:r>
            <a:r>
              <a:rPr kumimoji="1" lang="zh-TW" altLang="en-US" sz="1600">
                <a:solidFill>
                  <a:srgbClr val="121110"/>
                </a:solidFill>
                <a:latin typeface="新細明體" pitchFamily="18" charset="-120"/>
                <a:ea typeface="新細明體" pitchFamily="18" charset="-120"/>
              </a:rPr>
              <a:t>先生有要痛問題多年，晚上會因腰部疼痛而睡不著，四年來不斷尋求各類不同醫治方案，包括推拿、</a:t>
            </a:r>
            <a:r>
              <a:rPr kumimoji="1" lang="zh-TW" altLang="en-US" sz="1600">
                <a:solidFill>
                  <a:srgbClr val="121110"/>
                </a:solidFill>
                <a:ea typeface="新細明體" pitchFamily="18" charset="-120"/>
              </a:rPr>
              <a:t> </a:t>
            </a:r>
            <a:r>
              <a:rPr kumimoji="1" lang="zh-TW" altLang="en-US" sz="1600">
                <a:solidFill>
                  <a:srgbClr val="121110"/>
                </a:solidFill>
                <a:latin typeface="新細明體" pitchFamily="18" charset="-120"/>
                <a:ea typeface="新細明體" pitchFamily="18" charset="-120"/>
              </a:rPr>
              <a:t>針灸、物理治療、西醫消炎藥，但屢醫不癒。</a:t>
            </a:r>
            <a:endParaRPr kumimoji="1" lang="zh-TW" altLang="en-US" sz="1600">
              <a:ea typeface="新細明體" pitchFamily="18" charset="-120"/>
            </a:endParaRPr>
          </a:p>
          <a:p>
            <a:pPr eaLnBrk="0" hangingPunct="0"/>
            <a:r>
              <a:rPr kumimoji="1" lang="en-US" altLang="zh-TW" sz="1600">
                <a:solidFill>
                  <a:srgbClr val="121110"/>
                </a:solidFill>
                <a:latin typeface="Verdana" pitchFamily="34" charset="0"/>
                <a:ea typeface="新細明體" pitchFamily="18" charset="-120"/>
              </a:rPr>
              <a:t>X</a:t>
            </a:r>
            <a:r>
              <a:rPr kumimoji="1" lang="zh-TW" altLang="en-US" sz="1600">
                <a:solidFill>
                  <a:srgbClr val="121110"/>
                </a:solidFill>
                <a:latin typeface="新細明體" pitchFamily="18" charset="-120"/>
                <a:ea typeface="新細明體" pitchFamily="18" charset="-120"/>
              </a:rPr>
              <a:t>先生由朋友介紹過來盈康社接受理療，圖片是第三次療程，今次</a:t>
            </a:r>
            <a:r>
              <a:rPr kumimoji="1" lang="en-US" altLang="zh-TW" sz="1600">
                <a:solidFill>
                  <a:srgbClr val="121110"/>
                </a:solidFill>
                <a:latin typeface="Verdana" pitchFamily="34" charset="0"/>
                <a:ea typeface="新細明體" pitchFamily="18" charset="-120"/>
              </a:rPr>
              <a:t>X</a:t>
            </a:r>
            <a:r>
              <a:rPr kumimoji="1" lang="zh-TW" altLang="en-US" sz="1600">
                <a:solidFill>
                  <a:srgbClr val="121110"/>
                </a:solidFill>
                <a:latin typeface="新細明體" pitchFamily="18" charset="-120"/>
                <a:ea typeface="新細明體" pitchFamily="18" charset="-120"/>
              </a:rPr>
              <a:t>先生在腰部進行刺絡療法</a:t>
            </a:r>
            <a:r>
              <a:rPr kumimoji="1" lang="en-US" altLang="zh-TW" sz="1600">
                <a:solidFill>
                  <a:srgbClr val="121110"/>
                </a:solidFill>
                <a:latin typeface="Verdana" pitchFamily="34" charset="0"/>
                <a:ea typeface="新細明體" pitchFamily="18" charset="-120"/>
              </a:rPr>
              <a:t>(</a:t>
            </a:r>
            <a:r>
              <a:rPr kumimoji="1" lang="zh-TW" altLang="en-US" sz="1600">
                <a:solidFill>
                  <a:srgbClr val="121110"/>
                </a:solidFill>
                <a:latin typeface="新細明體" pitchFamily="18" charset="-120"/>
                <a:ea typeface="新細明體" pitchFamily="18" charset="-120"/>
              </a:rPr>
              <a:t>清血療法</a:t>
            </a:r>
            <a:r>
              <a:rPr kumimoji="1" lang="en-US" altLang="zh-TW" sz="1600">
                <a:solidFill>
                  <a:srgbClr val="121110"/>
                </a:solidFill>
                <a:latin typeface="Verdana" pitchFamily="34" charset="0"/>
                <a:ea typeface="新細明體" pitchFamily="18" charset="-120"/>
              </a:rPr>
              <a:t>)</a:t>
            </a:r>
            <a:r>
              <a:rPr kumimoji="1" lang="zh-TW" altLang="en-US" sz="1600">
                <a:solidFill>
                  <a:srgbClr val="121110"/>
                </a:solidFill>
                <a:latin typeface="新細明體" pitchFamily="18" charset="-120"/>
                <a:ea typeface="新細明體" pitchFamily="18" charset="-120"/>
              </a:rPr>
              <a:t>，在腰部抽取了些瘀血出來，清晰可見抽瘀血部位殘留一大片黑色班塊，療程後</a:t>
            </a:r>
            <a:r>
              <a:rPr kumimoji="1" lang="en-US" altLang="zh-TW" sz="1600">
                <a:solidFill>
                  <a:srgbClr val="121110"/>
                </a:solidFill>
                <a:latin typeface="Verdana" pitchFamily="34" charset="0"/>
                <a:ea typeface="新細明體" pitchFamily="18" charset="-120"/>
              </a:rPr>
              <a:t>X</a:t>
            </a:r>
            <a:r>
              <a:rPr kumimoji="1" lang="zh-TW" altLang="en-US" sz="1600">
                <a:solidFill>
                  <a:srgbClr val="121110"/>
                </a:solidFill>
                <a:latin typeface="新細明體" pitchFamily="18" charset="-120"/>
                <a:ea typeface="新細明體" pitchFamily="18" charset="-120"/>
              </a:rPr>
              <a:t>先生已即時腰痛的感覺減輕了一大半，預期進行多兩次療程可大致痊癒。</a:t>
            </a:r>
            <a:endParaRPr kumimoji="1" lang="zh-TW" altLang="en-US" sz="1600">
              <a:ea typeface="新細明體" pitchFamily="18" charset="-120"/>
            </a:endParaRPr>
          </a:p>
        </p:txBody>
      </p:sp>
      <p:sp>
        <p:nvSpPr>
          <p:cNvPr id="76809" name="矩形 7"/>
          <p:cNvSpPr>
            <a:spLocks noChangeArrowheads="1"/>
          </p:cNvSpPr>
          <p:nvPr/>
        </p:nvSpPr>
        <p:spPr bwMode="auto">
          <a:xfrm>
            <a:off x="3563938" y="3357563"/>
            <a:ext cx="5040312" cy="922337"/>
          </a:xfrm>
          <a:prstGeom prst="rect">
            <a:avLst/>
          </a:prstGeom>
          <a:noFill/>
          <a:ln w="9525">
            <a:noFill/>
            <a:miter lim="800000"/>
            <a:headEnd/>
            <a:tailEnd/>
          </a:ln>
        </p:spPr>
        <p:txBody>
          <a:bodyPr>
            <a:spAutoFit/>
          </a:bodyPr>
          <a:lstStyle/>
          <a:p>
            <a:r>
              <a:rPr lang="en-US" altLang="zh-TW" b="1">
                <a:latin typeface="Calibri" pitchFamily="34" charset="0"/>
                <a:ea typeface="新細明體" pitchFamily="18" charset="-120"/>
              </a:rPr>
              <a:t>x</a:t>
            </a:r>
            <a:r>
              <a:rPr lang="zh-TW" altLang="en-US" b="1">
                <a:latin typeface="Calibri" pitchFamily="34" charset="0"/>
                <a:ea typeface="新細明體" pitchFamily="18" charset="-120"/>
              </a:rPr>
              <a:t>先生綜合痛症理療方案 ：</a:t>
            </a:r>
            <a:endParaRPr lang="zh-TW" altLang="en-US">
              <a:latin typeface="Calibri" pitchFamily="34" charset="0"/>
              <a:ea typeface="新細明體" pitchFamily="18" charset="-120"/>
            </a:endParaRPr>
          </a:p>
          <a:p>
            <a:r>
              <a:rPr lang="en-US" altLang="zh-TW">
                <a:latin typeface="Calibri" pitchFamily="34" charset="0"/>
                <a:ea typeface="新細明體" pitchFamily="18" charset="-120"/>
              </a:rPr>
              <a:t>G5</a:t>
            </a:r>
            <a:r>
              <a:rPr lang="zh-TW" altLang="en-US">
                <a:latin typeface="Calibri" pitchFamily="34" charset="0"/>
                <a:ea typeface="新細明體" pitchFamily="18" charset="-120"/>
              </a:rPr>
              <a:t>鬆筋按摩儀、聚焦式衝擊波、手法理療、刮痧、走罐理療、清血療法，每次療程時間 </a:t>
            </a:r>
            <a:r>
              <a:rPr lang="en-US" altLang="zh-TW">
                <a:latin typeface="Calibri" pitchFamily="34" charset="0"/>
                <a:ea typeface="新細明體" pitchFamily="18" charset="-120"/>
              </a:rPr>
              <a:t>1</a:t>
            </a:r>
            <a:r>
              <a:rPr lang="zh-TW" altLang="en-US">
                <a:latin typeface="Calibri" pitchFamily="34" charset="0"/>
                <a:ea typeface="新細明體" pitchFamily="18" charset="-120"/>
              </a:rPr>
              <a:t>時</a:t>
            </a:r>
            <a:r>
              <a:rPr lang="en-US" altLang="zh-TW">
                <a:latin typeface="Calibri" pitchFamily="34" charset="0"/>
                <a:ea typeface="新細明體" pitchFamily="18" charset="-120"/>
              </a:rPr>
              <a:t>30</a:t>
            </a:r>
            <a:r>
              <a:rPr lang="zh-TW" altLang="en-US">
                <a:latin typeface="Calibri" pitchFamily="34" charset="0"/>
                <a:ea typeface="新細明體" pitchFamily="18" charset="-120"/>
              </a:rPr>
              <a:t>分鐘</a:t>
            </a:r>
          </a:p>
        </p:txBody>
      </p:sp>
      <p:graphicFrame>
        <p:nvGraphicFramePr>
          <p:cNvPr id="76802" name="Object 14"/>
          <p:cNvGraphicFramePr>
            <a:graphicFrameLocks noGrp="1" noChangeAspect="1"/>
          </p:cNvGraphicFramePr>
          <p:nvPr/>
        </p:nvGraphicFramePr>
        <p:xfrm>
          <a:off x="7848600" y="0"/>
          <a:ext cx="1295400" cy="760413"/>
        </p:xfrm>
        <a:graphic>
          <a:graphicData uri="http://schemas.openxmlformats.org/presentationml/2006/ole">
            <p:oleObj spid="_x0000_s76802" name="CorelDRAW" r:id="rId6" imgW="453240" imgH="285480" progId="">
              <p:embed/>
            </p:oleObj>
          </a:graphicData>
        </a:graphic>
      </p:graphicFrame>
      <p:sp>
        <p:nvSpPr>
          <p:cNvPr id="76810"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矩形 2"/>
          <p:cNvSpPr>
            <a:spLocks noChangeArrowheads="1"/>
          </p:cNvSpPr>
          <p:nvPr/>
        </p:nvSpPr>
        <p:spPr bwMode="auto">
          <a:xfrm>
            <a:off x="611188" y="333375"/>
            <a:ext cx="1979612" cy="522288"/>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臨床個案三</a:t>
            </a:r>
          </a:p>
        </p:txBody>
      </p:sp>
      <p:pic>
        <p:nvPicPr>
          <p:cNvPr id="77828" name="Picture 6" descr="E:\盈康舍\客户健康資料\客户病理臨床圖片\刮痧清血療法\香生\IMG_20150804_155852.jpg"/>
          <p:cNvPicPr>
            <a:picLocks noChangeAspect="1" noChangeArrowheads="1"/>
          </p:cNvPicPr>
          <p:nvPr/>
        </p:nvPicPr>
        <p:blipFill>
          <a:blip r:embed="rId3"/>
          <a:srcRect/>
          <a:stretch>
            <a:fillRect/>
          </a:stretch>
        </p:blipFill>
        <p:spPr bwMode="auto">
          <a:xfrm>
            <a:off x="250825" y="1125538"/>
            <a:ext cx="3636963" cy="2044700"/>
          </a:xfrm>
          <a:prstGeom prst="rect">
            <a:avLst/>
          </a:prstGeom>
          <a:noFill/>
          <a:ln w="9525">
            <a:noFill/>
            <a:miter lim="800000"/>
            <a:headEnd/>
            <a:tailEnd/>
          </a:ln>
        </p:spPr>
      </p:pic>
      <p:pic>
        <p:nvPicPr>
          <p:cNvPr id="77829" name="Picture 7" descr="E:\盈康舍\客户健康資料\客户病理臨床圖片\刮痧清血療法\香生\20160330_183536_HDR.jpg"/>
          <p:cNvPicPr>
            <a:picLocks noChangeAspect="1" noChangeArrowheads="1"/>
          </p:cNvPicPr>
          <p:nvPr/>
        </p:nvPicPr>
        <p:blipFill>
          <a:blip r:embed="rId4"/>
          <a:srcRect/>
          <a:stretch>
            <a:fillRect/>
          </a:stretch>
        </p:blipFill>
        <p:spPr bwMode="auto">
          <a:xfrm>
            <a:off x="395288" y="3284538"/>
            <a:ext cx="3563937" cy="2673350"/>
          </a:xfrm>
          <a:prstGeom prst="rect">
            <a:avLst/>
          </a:prstGeom>
          <a:noFill/>
          <a:ln w="9525">
            <a:noFill/>
            <a:miter lim="800000"/>
            <a:headEnd/>
            <a:tailEnd/>
          </a:ln>
        </p:spPr>
      </p:pic>
      <p:pic>
        <p:nvPicPr>
          <p:cNvPr id="77830" name="Picture 10" descr="E:\盈康舍\客户健康資料\客户病理臨床圖片\刮痧清血療法\香生\圖形1.JPG"/>
          <p:cNvPicPr>
            <a:picLocks noChangeAspect="1" noChangeArrowheads="1"/>
          </p:cNvPicPr>
          <p:nvPr/>
        </p:nvPicPr>
        <p:blipFill>
          <a:blip r:embed="rId5"/>
          <a:srcRect/>
          <a:stretch>
            <a:fillRect/>
          </a:stretch>
        </p:blipFill>
        <p:spPr bwMode="auto">
          <a:xfrm>
            <a:off x="4284663" y="2852738"/>
            <a:ext cx="4608512" cy="3175000"/>
          </a:xfrm>
          <a:prstGeom prst="rect">
            <a:avLst/>
          </a:prstGeom>
          <a:noFill/>
          <a:ln w="9525">
            <a:noFill/>
            <a:miter lim="800000"/>
            <a:headEnd/>
            <a:tailEnd/>
          </a:ln>
        </p:spPr>
      </p:pic>
      <p:sp>
        <p:nvSpPr>
          <p:cNvPr id="77831" name="矩形 11"/>
          <p:cNvSpPr>
            <a:spLocks noChangeArrowheads="1"/>
          </p:cNvSpPr>
          <p:nvPr/>
        </p:nvSpPr>
        <p:spPr bwMode="auto">
          <a:xfrm>
            <a:off x="3059113" y="333375"/>
            <a:ext cx="4572000" cy="646113"/>
          </a:xfrm>
          <a:prstGeom prst="rect">
            <a:avLst/>
          </a:prstGeom>
          <a:noFill/>
          <a:ln w="9525">
            <a:noFill/>
            <a:miter lim="800000"/>
            <a:headEnd/>
            <a:tailEnd/>
          </a:ln>
        </p:spPr>
        <p:txBody>
          <a:bodyPr>
            <a:spAutoFit/>
          </a:bodyPr>
          <a:lstStyle/>
          <a:p>
            <a:r>
              <a:rPr lang="zh-TW" altLang="en-US" b="1">
                <a:latin typeface="Calibri" pitchFamily="34" charset="0"/>
                <a:ea typeface="新細明體" pitchFamily="18" charset="-120"/>
              </a:rPr>
              <a:t>病症：強直性脊椎炎</a:t>
            </a:r>
          </a:p>
          <a:p>
            <a:r>
              <a:rPr lang="zh-TW" altLang="en-US" b="1">
                <a:latin typeface="Calibri" pitchFamily="34" charset="0"/>
                <a:ea typeface="新細明體" pitchFamily="18" charset="-120"/>
              </a:rPr>
              <a:t>姓別：男性               年齡：</a:t>
            </a:r>
            <a:r>
              <a:rPr lang="en-US" altLang="zh-TW" b="1">
                <a:latin typeface="Calibri" pitchFamily="34" charset="0"/>
                <a:ea typeface="新細明體" pitchFamily="18" charset="-120"/>
              </a:rPr>
              <a:t>60</a:t>
            </a:r>
            <a:r>
              <a:rPr lang="zh-TW" altLang="en-US" b="1">
                <a:latin typeface="Calibri" pitchFamily="34" charset="0"/>
                <a:ea typeface="新細明體" pitchFamily="18" charset="-120"/>
              </a:rPr>
              <a:t>歲</a:t>
            </a:r>
          </a:p>
        </p:txBody>
      </p:sp>
      <p:sp>
        <p:nvSpPr>
          <p:cNvPr id="77832" name="Rectangle 1"/>
          <p:cNvSpPr>
            <a:spLocks noChangeArrowheads="1"/>
          </p:cNvSpPr>
          <p:nvPr/>
        </p:nvSpPr>
        <p:spPr bwMode="auto">
          <a:xfrm>
            <a:off x="3995738" y="1125538"/>
            <a:ext cx="4968875" cy="1568450"/>
          </a:xfrm>
          <a:prstGeom prst="rect">
            <a:avLst/>
          </a:prstGeom>
          <a:noFill/>
          <a:ln w="9525">
            <a:noFill/>
            <a:miter lim="800000"/>
            <a:headEnd/>
            <a:tailEnd/>
          </a:ln>
        </p:spPr>
        <p:txBody>
          <a:bodyPr anchor="ctr">
            <a:spAutoFit/>
          </a:bodyPr>
          <a:lstStyle/>
          <a:p>
            <a:r>
              <a:rPr kumimoji="1" lang="zh-TW" altLang="en-US" sz="1600">
                <a:solidFill>
                  <a:srgbClr val="121110"/>
                </a:solidFill>
                <a:latin typeface="DFKai-SB" pitchFamily="65" charset="-120"/>
                <a:ea typeface="DFKai-SB" pitchFamily="65" charset="-120"/>
                <a:cs typeface="新細明體" pitchFamily="18" charset="-120"/>
              </a:rPr>
              <a:t>當事人陳先生</a:t>
            </a:r>
            <a:r>
              <a:rPr kumimoji="1" lang="en-US" altLang="zh-TW" sz="1600">
                <a:solidFill>
                  <a:srgbClr val="121110"/>
                </a:solidFill>
                <a:latin typeface="DFKai-SB" pitchFamily="65" charset="-120"/>
                <a:ea typeface="DFKai-SB" pitchFamily="65" charset="-120"/>
                <a:cs typeface="新細明體" pitchFamily="18" charset="-120"/>
              </a:rPr>
              <a:t>(</a:t>
            </a:r>
            <a:r>
              <a:rPr kumimoji="1" lang="zh-TW" altLang="en-US" sz="1600">
                <a:solidFill>
                  <a:srgbClr val="121110"/>
                </a:solidFill>
                <a:latin typeface="DFKai-SB" pitchFamily="65" charset="-120"/>
                <a:ea typeface="DFKai-SB" pitchFamily="65" charset="-120"/>
                <a:cs typeface="新細明體" pitchFamily="18" charset="-120"/>
              </a:rPr>
              <a:t>化名</a:t>
            </a:r>
            <a:r>
              <a:rPr kumimoji="1" lang="zh-TW" altLang="en-US" sz="1600">
                <a:solidFill>
                  <a:srgbClr val="121110"/>
                </a:solidFill>
                <a:ea typeface="DFKai-SB" pitchFamily="65" charset="-120"/>
                <a:cs typeface="新細明體" pitchFamily="18" charset="-120"/>
              </a:rPr>
              <a:t> </a:t>
            </a:r>
            <a:r>
              <a:rPr kumimoji="1" lang="en-US" altLang="zh-TW" sz="1600">
                <a:solidFill>
                  <a:srgbClr val="121110"/>
                </a:solidFill>
                <a:latin typeface="DFKai-SB" pitchFamily="65" charset="-120"/>
                <a:ea typeface="DFKai-SB" pitchFamily="65" charset="-120"/>
                <a:cs typeface="新細明體" pitchFamily="18" charset="-120"/>
              </a:rPr>
              <a:t>)</a:t>
            </a:r>
            <a:r>
              <a:rPr kumimoji="1" lang="zh-TW" altLang="en-US" sz="1600">
                <a:solidFill>
                  <a:srgbClr val="121110"/>
                </a:solidFill>
                <a:latin typeface="DFKai-SB" pitchFamily="65" charset="-120"/>
                <a:ea typeface="DFKai-SB" pitchFamily="65" charset="-120"/>
                <a:cs typeface="新細明體" pitchFamily="18" charset="-120"/>
              </a:rPr>
              <a:t>患了強直性脊椎炎</a:t>
            </a:r>
            <a:r>
              <a:rPr kumimoji="1" lang="en-US" altLang="zh-TW" sz="1600">
                <a:solidFill>
                  <a:srgbClr val="121110"/>
                </a:solidFill>
                <a:latin typeface="DFKai-SB" pitchFamily="65" charset="-120"/>
                <a:ea typeface="DFKai-SB" pitchFamily="65" charset="-120"/>
                <a:cs typeface="新細明體" pitchFamily="18" charset="-120"/>
              </a:rPr>
              <a:t>20</a:t>
            </a:r>
            <a:r>
              <a:rPr kumimoji="1" lang="zh-TW" altLang="en-US" sz="1600">
                <a:solidFill>
                  <a:srgbClr val="121110"/>
                </a:solidFill>
                <a:latin typeface="DFKai-SB" pitchFamily="65" charset="-120"/>
                <a:ea typeface="DFKai-SB" pitchFamily="65" charset="-120"/>
                <a:cs typeface="新細明體" pitchFamily="18" charset="-120"/>
              </a:rPr>
              <a:t>多年，需要</a:t>
            </a:r>
            <a:endParaRPr kumimoji="1" lang="en-US" altLang="zh-TW" sz="1600">
              <a:solidFill>
                <a:srgbClr val="121110"/>
              </a:solidFill>
              <a:latin typeface="DFKai-SB" pitchFamily="65" charset="-120"/>
              <a:ea typeface="DFKai-SB" pitchFamily="65" charset="-120"/>
              <a:cs typeface="新細明體" pitchFamily="18" charset="-120"/>
            </a:endParaRPr>
          </a:p>
          <a:p>
            <a:r>
              <a:rPr kumimoji="1" lang="zh-TW" altLang="en-US" sz="1600">
                <a:solidFill>
                  <a:srgbClr val="121110"/>
                </a:solidFill>
                <a:latin typeface="DFKai-SB" pitchFamily="65" charset="-120"/>
                <a:ea typeface="DFKai-SB" pitchFamily="65" charset="-120"/>
                <a:cs typeface="新細明體" pitchFamily="18" charset="-120"/>
              </a:rPr>
              <a:t>用生物製劑壓抑病症。</a:t>
            </a:r>
            <a:endParaRPr kumimoji="1" lang="zh-TW" altLang="en-US" sz="800">
              <a:ea typeface="DFKai-SB" pitchFamily="65" charset="-120"/>
              <a:cs typeface="新細明體" pitchFamily="18" charset="-120"/>
            </a:endParaRPr>
          </a:p>
          <a:p>
            <a:pPr eaLnBrk="0" hangingPunct="0"/>
            <a:r>
              <a:rPr kumimoji="1" lang="zh-TW" altLang="en-US" sz="1600">
                <a:solidFill>
                  <a:srgbClr val="121110"/>
                </a:solidFill>
                <a:latin typeface="DFKai-SB" pitchFamily="65" charset="-120"/>
                <a:ea typeface="DFKai-SB" pitchFamily="65" charset="-120"/>
                <a:cs typeface="新細明體" pitchFamily="18" charset="-120"/>
              </a:rPr>
              <a:t>陳先生於</a:t>
            </a:r>
            <a:r>
              <a:rPr kumimoji="1" lang="en-US" altLang="zh-TW" sz="1600">
                <a:solidFill>
                  <a:srgbClr val="121110"/>
                </a:solidFill>
                <a:latin typeface="DFKai-SB" pitchFamily="65" charset="-120"/>
                <a:ea typeface="DFKai-SB" pitchFamily="65" charset="-120"/>
                <a:cs typeface="新細明體" pitchFamily="18" charset="-120"/>
              </a:rPr>
              <a:t>2015</a:t>
            </a:r>
            <a:r>
              <a:rPr kumimoji="1" lang="zh-TW" altLang="en-US" sz="1600">
                <a:solidFill>
                  <a:srgbClr val="121110"/>
                </a:solidFill>
                <a:latin typeface="DFKai-SB" pitchFamily="65" charset="-120"/>
                <a:ea typeface="DFKai-SB" pitchFamily="65" charset="-120"/>
                <a:cs typeface="新細明體" pitchFamily="18" charset="-120"/>
              </a:rPr>
              <a:t>年</a:t>
            </a:r>
            <a:r>
              <a:rPr kumimoji="1" lang="en-US" altLang="zh-TW" sz="1600">
                <a:solidFill>
                  <a:srgbClr val="121110"/>
                </a:solidFill>
                <a:latin typeface="DFKai-SB" pitchFamily="65" charset="-120"/>
                <a:ea typeface="DFKai-SB" pitchFamily="65" charset="-120"/>
                <a:cs typeface="新細明體" pitchFamily="18" charset="-120"/>
              </a:rPr>
              <a:t>2</a:t>
            </a:r>
            <a:r>
              <a:rPr kumimoji="1" lang="zh-TW" altLang="en-US" sz="1600">
                <a:solidFill>
                  <a:srgbClr val="121110"/>
                </a:solidFill>
                <a:latin typeface="DFKai-SB" pitchFamily="65" charset="-120"/>
                <a:ea typeface="DFKai-SB" pitchFamily="65" charset="-120"/>
                <a:cs typeface="新細明體" pitchFamily="18" charset="-120"/>
              </a:rPr>
              <a:t>月到本會求診，經三個月理療後已</a:t>
            </a:r>
            <a:endParaRPr kumimoji="1" lang="en-US" altLang="zh-TW" sz="1600">
              <a:solidFill>
                <a:srgbClr val="121110"/>
              </a:solidFill>
              <a:latin typeface="DFKai-SB" pitchFamily="65" charset="-120"/>
              <a:ea typeface="DFKai-SB" pitchFamily="65" charset="-120"/>
              <a:cs typeface="新細明體" pitchFamily="18" charset="-120"/>
            </a:endParaRPr>
          </a:p>
          <a:p>
            <a:pPr eaLnBrk="0" hangingPunct="0"/>
            <a:r>
              <a:rPr kumimoji="1" lang="zh-TW" altLang="en-US" sz="1600">
                <a:solidFill>
                  <a:srgbClr val="121110"/>
                </a:solidFill>
                <a:latin typeface="DFKai-SB" pitchFamily="65" charset="-120"/>
                <a:ea typeface="DFKai-SB" pitchFamily="65" charset="-120"/>
                <a:cs typeface="新細明體" pitchFamily="18" charset="-120"/>
              </a:rPr>
              <a:t>把關節及肌肉痛症大大改善，而最重要是現時已不需</a:t>
            </a:r>
            <a:endParaRPr kumimoji="1" lang="en-US" altLang="zh-TW" sz="1600">
              <a:solidFill>
                <a:srgbClr val="121110"/>
              </a:solidFill>
              <a:latin typeface="DFKai-SB" pitchFamily="65" charset="-120"/>
              <a:ea typeface="DFKai-SB" pitchFamily="65" charset="-120"/>
              <a:cs typeface="新細明體" pitchFamily="18" charset="-120"/>
            </a:endParaRPr>
          </a:p>
          <a:p>
            <a:pPr eaLnBrk="0" hangingPunct="0"/>
            <a:r>
              <a:rPr kumimoji="1" lang="zh-TW" altLang="en-US" sz="1600">
                <a:solidFill>
                  <a:srgbClr val="121110"/>
                </a:solidFill>
                <a:latin typeface="DFKai-SB" pitchFamily="65" charset="-120"/>
                <a:ea typeface="DFKai-SB" pitchFamily="65" charset="-120"/>
                <a:cs typeface="新細明體" pitchFamily="18" charset="-120"/>
              </a:rPr>
              <a:t>要服用任何西藥亦可控制病情，現在只需要每個月一</a:t>
            </a:r>
            <a:endParaRPr kumimoji="1" lang="en-US" altLang="zh-TW" sz="1600">
              <a:solidFill>
                <a:srgbClr val="121110"/>
              </a:solidFill>
              <a:latin typeface="DFKai-SB" pitchFamily="65" charset="-120"/>
              <a:ea typeface="DFKai-SB" pitchFamily="65" charset="-120"/>
              <a:cs typeface="新細明體" pitchFamily="18" charset="-120"/>
            </a:endParaRPr>
          </a:p>
          <a:p>
            <a:pPr eaLnBrk="0" hangingPunct="0"/>
            <a:r>
              <a:rPr kumimoji="1" lang="zh-TW" altLang="en-US" sz="1600">
                <a:solidFill>
                  <a:srgbClr val="121110"/>
                </a:solidFill>
                <a:latin typeface="DFKai-SB" pitchFamily="65" charset="-120"/>
                <a:ea typeface="DFKai-SB" pitchFamily="65" charset="-120"/>
                <a:cs typeface="新細明體" pitchFamily="18" charset="-120"/>
              </a:rPr>
              <a:t>次到本會接受經絡理療，鞏固新體健康狀況便可。</a:t>
            </a:r>
            <a:endParaRPr kumimoji="1" lang="zh-TW" altLang="en-US" sz="800">
              <a:ea typeface="DFKai-SB" pitchFamily="65" charset="-120"/>
              <a:cs typeface="新細明體" pitchFamily="18" charset="-120"/>
            </a:endParaRPr>
          </a:p>
        </p:txBody>
      </p:sp>
      <p:sp>
        <p:nvSpPr>
          <p:cNvPr id="77833" name="矩形 7"/>
          <p:cNvSpPr>
            <a:spLocks noChangeArrowheads="1"/>
          </p:cNvSpPr>
          <p:nvPr/>
        </p:nvSpPr>
        <p:spPr bwMode="auto">
          <a:xfrm>
            <a:off x="395288" y="6021388"/>
            <a:ext cx="8748712" cy="646112"/>
          </a:xfrm>
          <a:prstGeom prst="rect">
            <a:avLst/>
          </a:prstGeom>
          <a:noFill/>
          <a:ln w="9525">
            <a:noFill/>
            <a:miter lim="800000"/>
            <a:headEnd/>
            <a:tailEnd/>
          </a:ln>
        </p:spPr>
        <p:txBody>
          <a:bodyPr>
            <a:spAutoFit/>
          </a:bodyPr>
          <a:lstStyle/>
          <a:p>
            <a:pPr eaLnBrk="0" hangingPunct="0"/>
            <a:r>
              <a:rPr kumimoji="1" lang="zh-TW" altLang="en-US">
                <a:solidFill>
                  <a:srgbClr val="002060"/>
                </a:solidFill>
                <a:latin typeface="DFKai-SB" pitchFamily="65" charset="-120"/>
                <a:ea typeface="DFKai-SB" pitchFamily="65" charset="-120"/>
                <a:cs typeface="新細明體" pitchFamily="18" charset="-120"/>
              </a:rPr>
              <a:t>圖片是第</a:t>
            </a:r>
            <a:r>
              <a:rPr kumimoji="1" lang="en-US" altLang="zh-TW">
                <a:solidFill>
                  <a:srgbClr val="002060"/>
                </a:solidFill>
                <a:latin typeface="DFKai-SB" pitchFamily="65" charset="-120"/>
                <a:ea typeface="DFKai-SB" pitchFamily="65" charset="-120"/>
                <a:cs typeface="新細明體" pitchFamily="18" charset="-120"/>
              </a:rPr>
              <a:t>6</a:t>
            </a:r>
            <a:r>
              <a:rPr kumimoji="1" lang="zh-TW" altLang="en-US">
                <a:solidFill>
                  <a:srgbClr val="002060"/>
                </a:solidFill>
                <a:latin typeface="DFKai-SB" pitchFamily="65" charset="-120"/>
                <a:ea typeface="DFKai-SB" pitchFamily="65" charset="-120"/>
                <a:cs typeface="新細明體" pitchFamily="18" charset="-120"/>
              </a:rPr>
              <a:t>次經絡理療時臨床狀況，背部刮痧走罐後體內乳酸及一系列發炎因子抽取在表皮層，這些不健康炎性物質會通過身體的機能代謝分解後排出體外。</a:t>
            </a:r>
            <a:endParaRPr kumimoji="1" lang="zh-TW" altLang="en-US" sz="2000">
              <a:solidFill>
                <a:srgbClr val="002060"/>
              </a:solidFill>
              <a:ea typeface="DFKai-SB" pitchFamily="65" charset="-120"/>
              <a:cs typeface="新細明體" pitchFamily="18" charset="-120"/>
            </a:endParaRPr>
          </a:p>
        </p:txBody>
      </p:sp>
      <p:sp>
        <p:nvSpPr>
          <p:cNvPr id="77834" name="矩形 8"/>
          <p:cNvSpPr>
            <a:spLocks noChangeArrowheads="1"/>
          </p:cNvSpPr>
          <p:nvPr/>
        </p:nvSpPr>
        <p:spPr bwMode="auto">
          <a:xfrm>
            <a:off x="395288" y="5516563"/>
            <a:ext cx="1339850" cy="369887"/>
          </a:xfrm>
          <a:prstGeom prst="rect">
            <a:avLst/>
          </a:prstGeom>
          <a:noFill/>
          <a:ln w="9525">
            <a:noFill/>
            <a:miter lim="800000"/>
            <a:headEnd/>
            <a:tailEnd/>
          </a:ln>
        </p:spPr>
        <p:txBody>
          <a:bodyPr wrap="none">
            <a:spAutoFit/>
          </a:bodyPr>
          <a:lstStyle/>
          <a:p>
            <a:r>
              <a:rPr lang="zh-TW" altLang="en-US" b="1">
                <a:solidFill>
                  <a:srgbClr val="FF0000"/>
                </a:solidFill>
                <a:latin typeface="Calibri" pitchFamily="34" charset="0"/>
                <a:ea typeface="新細明體" pitchFamily="18" charset="-120"/>
              </a:rPr>
              <a:t>第一次理療</a:t>
            </a:r>
          </a:p>
        </p:txBody>
      </p:sp>
      <p:sp>
        <p:nvSpPr>
          <p:cNvPr id="77835" name="矩形 9"/>
          <p:cNvSpPr>
            <a:spLocks noChangeArrowheads="1"/>
          </p:cNvSpPr>
          <p:nvPr/>
        </p:nvSpPr>
        <p:spPr bwMode="auto">
          <a:xfrm>
            <a:off x="250825" y="2708275"/>
            <a:ext cx="1339850" cy="369888"/>
          </a:xfrm>
          <a:prstGeom prst="rect">
            <a:avLst/>
          </a:prstGeom>
          <a:noFill/>
          <a:ln w="9525">
            <a:noFill/>
            <a:miter lim="800000"/>
            <a:headEnd/>
            <a:tailEnd/>
          </a:ln>
        </p:spPr>
        <p:txBody>
          <a:bodyPr wrap="none">
            <a:spAutoFit/>
          </a:bodyPr>
          <a:lstStyle/>
          <a:p>
            <a:r>
              <a:rPr lang="zh-TW" altLang="en-US" b="1">
                <a:solidFill>
                  <a:srgbClr val="FF0000"/>
                </a:solidFill>
                <a:latin typeface="Calibri" pitchFamily="34" charset="0"/>
                <a:ea typeface="新細明體" pitchFamily="18" charset="-120"/>
              </a:rPr>
              <a:t>第一次理療</a:t>
            </a:r>
          </a:p>
        </p:txBody>
      </p:sp>
      <p:sp>
        <p:nvSpPr>
          <p:cNvPr id="13" name="矩形 12"/>
          <p:cNvSpPr/>
          <p:nvPr/>
        </p:nvSpPr>
        <p:spPr>
          <a:xfrm>
            <a:off x="5219700" y="2852738"/>
            <a:ext cx="14398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77837" name="矩形 10"/>
          <p:cNvSpPr>
            <a:spLocks noChangeArrowheads="1"/>
          </p:cNvSpPr>
          <p:nvPr/>
        </p:nvSpPr>
        <p:spPr bwMode="auto">
          <a:xfrm>
            <a:off x="5219700" y="2852738"/>
            <a:ext cx="1368425" cy="369887"/>
          </a:xfrm>
          <a:prstGeom prst="rect">
            <a:avLst/>
          </a:prstGeom>
          <a:noFill/>
          <a:ln w="9525">
            <a:noFill/>
            <a:miter lim="800000"/>
            <a:headEnd/>
            <a:tailEnd/>
          </a:ln>
        </p:spPr>
        <p:txBody>
          <a:bodyPr>
            <a:spAutoFit/>
          </a:bodyPr>
          <a:lstStyle/>
          <a:p>
            <a:r>
              <a:rPr lang="zh-TW" altLang="en-US" b="1">
                <a:solidFill>
                  <a:schemeClr val="bg1"/>
                </a:solidFill>
                <a:latin typeface="Calibri" pitchFamily="34" charset="0"/>
                <a:ea typeface="新細明體" pitchFamily="18" charset="-120"/>
              </a:rPr>
              <a:t>第六次理療</a:t>
            </a:r>
          </a:p>
        </p:txBody>
      </p:sp>
      <p:graphicFrame>
        <p:nvGraphicFramePr>
          <p:cNvPr id="77826" name="Object 14"/>
          <p:cNvGraphicFramePr>
            <a:graphicFrameLocks noGrp="1" noChangeAspect="1"/>
          </p:cNvGraphicFramePr>
          <p:nvPr/>
        </p:nvGraphicFramePr>
        <p:xfrm>
          <a:off x="7848600" y="0"/>
          <a:ext cx="1295400" cy="760413"/>
        </p:xfrm>
        <a:graphic>
          <a:graphicData uri="http://schemas.openxmlformats.org/presentationml/2006/ole">
            <p:oleObj spid="_x0000_s77826" name="CorelDRAW" r:id="rId6" imgW="453240" imgH="285480" progId="">
              <p:embed/>
            </p:oleObj>
          </a:graphicData>
        </a:graphic>
      </p:graphicFrame>
      <p:sp>
        <p:nvSpPr>
          <p:cNvPr id="77838" name="矩形 1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E:\盈康舍\客户健康資料\客户病理臨床圖片\刮痧清血療法\梁可欣\asd.jpg"/>
          <p:cNvPicPr>
            <a:picLocks noChangeAspect="1" noChangeArrowheads="1"/>
          </p:cNvPicPr>
          <p:nvPr/>
        </p:nvPicPr>
        <p:blipFill>
          <a:blip r:embed="rId3"/>
          <a:srcRect/>
          <a:stretch>
            <a:fillRect/>
          </a:stretch>
        </p:blipFill>
        <p:spPr bwMode="auto">
          <a:xfrm>
            <a:off x="323850" y="1196975"/>
            <a:ext cx="2663825" cy="3552825"/>
          </a:xfrm>
          <a:prstGeom prst="rect">
            <a:avLst/>
          </a:prstGeom>
          <a:noFill/>
          <a:ln w="9525">
            <a:noFill/>
            <a:miter lim="800000"/>
            <a:headEnd/>
            <a:tailEnd/>
          </a:ln>
        </p:spPr>
      </p:pic>
      <p:pic>
        <p:nvPicPr>
          <p:cNvPr id="78852" name="Picture 4" descr="E:\盈康舍\客户健康資料\客户病理臨床圖片\刮痧清血療法\梁可欣\ghj.jpg"/>
          <p:cNvPicPr>
            <a:picLocks noChangeAspect="1" noChangeArrowheads="1"/>
          </p:cNvPicPr>
          <p:nvPr/>
        </p:nvPicPr>
        <p:blipFill>
          <a:blip r:embed="rId4"/>
          <a:srcRect/>
          <a:stretch>
            <a:fillRect/>
          </a:stretch>
        </p:blipFill>
        <p:spPr bwMode="auto">
          <a:xfrm>
            <a:off x="3563938" y="3357563"/>
            <a:ext cx="4321175" cy="3240087"/>
          </a:xfrm>
          <a:prstGeom prst="rect">
            <a:avLst/>
          </a:prstGeom>
          <a:noFill/>
          <a:ln w="9525">
            <a:noFill/>
            <a:miter lim="800000"/>
            <a:headEnd/>
            <a:tailEnd/>
          </a:ln>
        </p:spPr>
      </p:pic>
      <p:sp>
        <p:nvSpPr>
          <p:cNvPr id="78853" name="矩形 6"/>
          <p:cNvSpPr>
            <a:spLocks noChangeArrowheads="1"/>
          </p:cNvSpPr>
          <p:nvPr/>
        </p:nvSpPr>
        <p:spPr bwMode="auto">
          <a:xfrm>
            <a:off x="611188" y="333375"/>
            <a:ext cx="1979612" cy="522288"/>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臨床個案四</a:t>
            </a:r>
          </a:p>
        </p:txBody>
      </p:sp>
      <p:sp>
        <p:nvSpPr>
          <p:cNvPr id="78854" name="矩形 5"/>
          <p:cNvSpPr>
            <a:spLocks noChangeArrowheads="1"/>
          </p:cNvSpPr>
          <p:nvPr/>
        </p:nvSpPr>
        <p:spPr bwMode="auto">
          <a:xfrm>
            <a:off x="3132138" y="333375"/>
            <a:ext cx="4572000" cy="646113"/>
          </a:xfrm>
          <a:prstGeom prst="rect">
            <a:avLst/>
          </a:prstGeom>
          <a:noFill/>
          <a:ln w="9525">
            <a:noFill/>
            <a:miter lim="800000"/>
            <a:headEnd/>
            <a:tailEnd/>
          </a:ln>
        </p:spPr>
        <p:txBody>
          <a:bodyPr>
            <a:spAutoFit/>
          </a:bodyPr>
          <a:lstStyle/>
          <a:p>
            <a:r>
              <a:rPr lang="zh-TW" altLang="en-US" b="1">
                <a:latin typeface="Calibri" pitchFamily="34" charset="0"/>
                <a:ea typeface="新細明體" pitchFamily="18" charset="-120"/>
              </a:rPr>
              <a:t>病症：強直性脊椎炎</a:t>
            </a:r>
          </a:p>
          <a:p>
            <a:r>
              <a:rPr lang="zh-TW" altLang="en-US" b="1">
                <a:latin typeface="Calibri" pitchFamily="34" charset="0"/>
                <a:ea typeface="新細明體" pitchFamily="18" charset="-120"/>
              </a:rPr>
              <a:t>姓別：女性               年齡：</a:t>
            </a:r>
            <a:r>
              <a:rPr lang="en-US" altLang="zh-TW" b="1">
                <a:latin typeface="Calibri" pitchFamily="34" charset="0"/>
                <a:ea typeface="新細明體" pitchFamily="18" charset="-120"/>
              </a:rPr>
              <a:t>32</a:t>
            </a:r>
            <a:r>
              <a:rPr lang="zh-TW" altLang="en-US" b="1">
                <a:latin typeface="Calibri" pitchFamily="34" charset="0"/>
                <a:ea typeface="新細明體" pitchFamily="18" charset="-120"/>
              </a:rPr>
              <a:t>歲</a:t>
            </a:r>
          </a:p>
        </p:txBody>
      </p:sp>
      <p:sp>
        <p:nvSpPr>
          <p:cNvPr id="78855" name="Rectangle 1"/>
          <p:cNvSpPr>
            <a:spLocks noChangeArrowheads="1"/>
          </p:cNvSpPr>
          <p:nvPr/>
        </p:nvSpPr>
        <p:spPr bwMode="auto">
          <a:xfrm>
            <a:off x="3348038" y="1628775"/>
            <a:ext cx="5545137" cy="1323975"/>
          </a:xfrm>
          <a:prstGeom prst="rect">
            <a:avLst/>
          </a:prstGeom>
          <a:noFill/>
          <a:ln w="9525">
            <a:noFill/>
            <a:miter lim="800000"/>
            <a:headEnd/>
            <a:tailEnd/>
          </a:ln>
        </p:spPr>
        <p:txBody>
          <a:bodyPr anchor="ctr">
            <a:spAutoFit/>
          </a:bodyPr>
          <a:lstStyle/>
          <a:p>
            <a:r>
              <a:rPr kumimoji="1" lang="zh-TW" altLang="en-US" sz="2000">
                <a:solidFill>
                  <a:srgbClr val="005C00"/>
                </a:solidFill>
                <a:latin typeface="DFKai-SB" pitchFamily="65" charset="-120"/>
                <a:ea typeface="DFKai-SB" pitchFamily="65" charset="-120"/>
                <a:cs typeface="新細明體" pitchFamily="18" charset="-120"/>
              </a:rPr>
              <a:t>＊經絡綜合理療</a:t>
            </a:r>
            <a:r>
              <a:rPr kumimoji="1" lang="zh-TW" altLang="zh-TW" sz="2000">
                <a:solidFill>
                  <a:srgbClr val="005C00"/>
                </a:solidFill>
                <a:latin typeface="DFKai-SB" pitchFamily="65" charset="-120"/>
                <a:ea typeface="DFKai-SB" pitchFamily="65" charset="-120"/>
                <a:cs typeface="新細明體" pitchFamily="18" charset="-120"/>
              </a:rPr>
              <a:t>〈</a:t>
            </a:r>
            <a:r>
              <a:rPr kumimoji="1" lang="zh-TW" altLang="en-US" sz="2000">
                <a:solidFill>
                  <a:srgbClr val="005C00"/>
                </a:solidFill>
                <a:latin typeface="DFKai-SB" pitchFamily="65" charset="-120"/>
                <a:ea typeface="DFKai-SB" pitchFamily="65" charset="-120"/>
                <a:cs typeface="新細明體" pitchFamily="18" charset="-120"/>
              </a:rPr>
              <a:t>經絡刮痧、走罐理療、聚焦式</a:t>
            </a:r>
            <a:r>
              <a:rPr kumimoji="1" lang="en-US" altLang="zh-TW" sz="2000">
                <a:solidFill>
                  <a:srgbClr val="005C00"/>
                </a:solidFill>
                <a:latin typeface="DFKai-SB" pitchFamily="65" charset="-120"/>
                <a:ea typeface="DFKai-SB" pitchFamily="65" charset="-120"/>
                <a:cs typeface="新細明體" pitchFamily="18" charset="-120"/>
              </a:rPr>
              <a:t>   </a:t>
            </a:r>
          </a:p>
          <a:p>
            <a:r>
              <a:rPr kumimoji="1" lang="en-US" altLang="zh-TW" sz="2000">
                <a:solidFill>
                  <a:srgbClr val="005C00"/>
                </a:solidFill>
                <a:latin typeface="DFKai-SB" pitchFamily="65" charset="-120"/>
                <a:ea typeface="DFKai-SB" pitchFamily="65" charset="-120"/>
                <a:cs typeface="新細明體" pitchFamily="18" charset="-120"/>
              </a:rPr>
              <a:t>  </a:t>
            </a:r>
            <a:r>
              <a:rPr kumimoji="1" lang="zh-TW" altLang="en-US" sz="2000">
                <a:solidFill>
                  <a:srgbClr val="005C00"/>
                </a:solidFill>
                <a:latin typeface="DFKai-SB" pitchFamily="65" charset="-120"/>
                <a:ea typeface="DFKai-SB" pitchFamily="65" charset="-120"/>
                <a:cs typeface="新細明體" pitchFamily="18" charset="-120"/>
              </a:rPr>
              <a:t>衝擊波、遠紅外線中藥熱敷</a:t>
            </a:r>
            <a:r>
              <a:rPr kumimoji="1" lang="zh-TW" altLang="zh-TW" sz="2000">
                <a:solidFill>
                  <a:srgbClr val="005C00"/>
                </a:solidFill>
                <a:latin typeface="DFKai-SB" pitchFamily="65" charset="-120"/>
                <a:ea typeface="DFKai-SB" pitchFamily="65" charset="-120"/>
                <a:cs typeface="新細明體" pitchFamily="18" charset="-120"/>
              </a:rPr>
              <a:t>〉</a:t>
            </a:r>
            <a:r>
              <a:rPr kumimoji="1" lang="zh-TW" altLang="en-US" sz="2000">
                <a:solidFill>
                  <a:srgbClr val="005C00"/>
                </a:solidFill>
                <a:latin typeface="DFKai-SB" pitchFamily="65" charset="-120"/>
                <a:ea typeface="DFKai-SB" pitchFamily="65" charset="-120"/>
                <a:cs typeface="新細明體" pitchFamily="18" charset="-120"/>
              </a:rPr>
              <a:t>；</a:t>
            </a:r>
            <a:endParaRPr kumimoji="1" lang="zh-TW" altLang="en-US" sz="2000">
              <a:ea typeface="DFKai-SB" pitchFamily="65" charset="-120"/>
              <a:cs typeface="新細明體" pitchFamily="18" charset="-120"/>
            </a:endParaRPr>
          </a:p>
          <a:p>
            <a:pPr eaLnBrk="0" hangingPunct="0"/>
            <a:r>
              <a:rPr kumimoji="1" lang="zh-TW" altLang="en-US" sz="2000">
                <a:solidFill>
                  <a:srgbClr val="005C00"/>
                </a:solidFill>
                <a:latin typeface="DFKai-SB" pitchFamily="65" charset="-120"/>
                <a:ea typeface="DFKai-SB" pitchFamily="65" charset="-120"/>
                <a:cs typeface="新細明體" pitchFamily="18" charset="-120"/>
              </a:rPr>
              <a:t>＊中醫中藥調理；</a:t>
            </a:r>
            <a:endParaRPr kumimoji="1" lang="zh-TW" altLang="en-US" sz="2000">
              <a:ea typeface="DFKai-SB" pitchFamily="65" charset="-120"/>
              <a:cs typeface="新細明體" pitchFamily="18" charset="-120"/>
            </a:endParaRPr>
          </a:p>
          <a:p>
            <a:pPr eaLnBrk="0" hangingPunct="0"/>
            <a:r>
              <a:rPr kumimoji="1" lang="zh-TW" altLang="en-US" sz="2000">
                <a:solidFill>
                  <a:srgbClr val="005C00"/>
                </a:solidFill>
                <a:latin typeface="DFKai-SB" pitchFamily="65" charset="-120"/>
                <a:ea typeface="DFKai-SB" pitchFamily="65" charset="-120"/>
                <a:cs typeface="新細明體" pitchFamily="18" charset="-120"/>
              </a:rPr>
              <a:t>＊功能性營養補充品調理。</a:t>
            </a:r>
            <a:endParaRPr kumimoji="1" lang="zh-TW" altLang="en-US" sz="2000">
              <a:ea typeface="DFKai-SB" pitchFamily="65" charset="-120"/>
              <a:cs typeface="新細明體" pitchFamily="18" charset="-120"/>
            </a:endParaRPr>
          </a:p>
        </p:txBody>
      </p:sp>
      <p:sp>
        <p:nvSpPr>
          <p:cNvPr id="78856" name="矩形 7"/>
          <p:cNvSpPr>
            <a:spLocks noChangeArrowheads="1"/>
          </p:cNvSpPr>
          <p:nvPr/>
        </p:nvSpPr>
        <p:spPr bwMode="auto">
          <a:xfrm>
            <a:off x="3348038" y="1268413"/>
            <a:ext cx="1466850" cy="400050"/>
          </a:xfrm>
          <a:prstGeom prst="rect">
            <a:avLst/>
          </a:prstGeom>
          <a:noFill/>
          <a:ln w="9525">
            <a:noFill/>
            <a:miter lim="800000"/>
            <a:headEnd/>
            <a:tailEnd/>
          </a:ln>
        </p:spPr>
        <p:txBody>
          <a:bodyPr wrap="none">
            <a:spAutoFit/>
          </a:bodyPr>
          <a:lstStyle/>
          <a:p>
            <a:r>
              <a:rPr lang="zh-TW" altLang="en-US" sz="2000">
                <a:solidFill>
                  <a:srgbClr val="003300"/>
                </a:solidFill>
                <a:latin typeface="萬用粗標準宋體"/>
                <a:ea typeface="萬用粗標準宋體"/>
                <a:cs typeface="萬用粗標準宋體"/>
              </a:rPr>
              <a:t>治療方案：</a:t>
            </a:r>
          </a:p>
        </p:txBody>
      </p:sp>
      <p:graphicFrame>
        <p:nvGraphicFramePr>
          <p:cNvPr id="78850" name="Object 14"/>
          <p:cNvGraphicFramePr>
            <a:graphicFrameLocks noGrp="1" noChangeAspect="1"/>
          </p:cNvGraphicFramePr>
          <p:nvPr/>
        </p:nvGraphicFramePr>
        <p:xfrm>
          <a:off x="7848600" y="0"/>
          <a:ext cx="1295400" cy="760413"/>
        </p:xfrm>
        <a:graphic>
          <a:graphicData uri="http://schemas.openxmlformats.org/presentationml/2006/ole">
            <p:oleObj spid="_x0000_s78850" name="CorelDRAW" r:id="rId5" imgW="453240" imgH="285480" progId="">
              <p:embed/>
            </p:oleObj>
          </a:graphicData>
        </a:graphic>
      </p:graphicFrame>
      <p:sp>
        <p:nvSpPr>
          <p:cNvPr id="78857"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2" descr="E:\盈康舍\客户健康資料\客户病理臨床圖片\刮痧清血療法\郭佩儀\IMG_20160814_185524.jpg"/>
          <p:cNvPicPr>
            <a:picLocks noChangeAspect="1" noChangeArrowheads="1"/>
          </p:cNvPicPr>
          <p:nvPr/>
        </p:nvPicPr>
        <p:blipFill>
          <a:blip r:embed="rId3"/>
          <a:srcRect/>
          <a:stretch>
            <a:fillRect/>
          </a:stretch>
        </p:blipFill>
        <p:spPr bwMode="auto">
          <a:xfrm>
            <a:off x="971550" y="2636838"/>
            <a:ext cx="3022600" cy="4029075"/>
          </a:xfrm>
          <a:prstGeom prst="rect">
            <a:avLst/>
          </a:prstGeom>
          <a:noFill/>
          <a:ln w="9525">
            <a:noFill/>
            <a:miter lim="800000"/>
            <a:headEnd/>
            <a:tailEnd/>
          </a:ln>
        </p:spPr>
      </p:pic>
      <p:pic>
        <p:nvPicPr>
          <p:cNvPr id="79876" name="Picture 3" descr="E:\盈康舍\客户健康資料\客户病理臨床圖片\刮痧清血療法\郭佩儀\IMG_20160814_185507.jpg"/>
          <p:cNvPicPr>
            <a:picLocks noChangeAspect="1" noChangeArrowheads="1"/>
          </p:cNvPicPr>
          <p:nvPr/>
        </p:nvPicPr>
        <p:blipFill>
          <a:blip r:embed="rId4"/>
          <a:srcRect/>
          <a:stretch>
            <a:fillRect/>
          </a:stretch>
        </p:blipFill>
        <p:spPr bwMode="auto">
          <a:xfrm>
            <a:off x="4716463" y="2636838"/>
            <a:ext cx="2987675" cy="3984625"/>
          </a:xfrm>
          <a:prstGeom prst="rect">
            <a:avLst/>
          </a:prstGeom>
          <a:noFill/>
          <a:ln w="9525">
            <a:noFill/>
            <a:miter lim="800000"/>
            <a:headEnd/>
            <a:tailEnd/>
          </a:ln>
        </p:spPr>
      </p:pic>
      <p:sp>
        <p:nvSpPr>
          <p:cNvPr id="79877" name="矩形 3"/>
          <p:cNvSpPr>
            <a:spLocks noChangeArrowheads="1"/>
          </p:cNvSpPr>
          <p:nvPr/>
        </p:nvSpPr>
        <p:spPr bwMode="auto">
          <a:xfrm>
            <a:off x="755650" y="260350"/>
            <a:ext cx="1979613" cy="523875"/>
          </a:xfrm>
          <a:prstGeom prst="rect">
            <a:avLst/>
          </a:prstGeom>
          <a:noFill/>
          <a:ln w="9525">
            <a:noFill/>
            <a:miter lim="800000"/>
            <a:headEnd/>
            <a:tailEnd/>
          </a:ln>
        </p:spPr>
        <p:txBody>
          <a:bodyPr wrap="none">
            <a:spAutoFit/>
          </a:bodyPr>
          <a:lstStyle/>
          <a:p>
            <a:r>
              <a:rPr lang="zh-TW" altLang="en-US" sz="2800">
                <a:solidFill>
                  <a:srgbClr val="C00000"/>
                </a:solidFill>
                <a:latin typeface="萬用粗標準宋體"/>
                <a:ea typeface="萬用粗標準宋體"/>
                <a:cs typeface="萬用粗標準宋體"/>
              </a:rPr>
              <a:t>臨床個案五</a:t>
            </a:r>
          </a:p>
        </p:txBody>
      </p:sp>
      <p:sp>
        <p:nvSpPr>
          <p:cNvPr id="79878" name="矩形 6"/>
          <p:cNvSpPr>
            <a:spLocks noChangeArrowheads="1"/>
          </p:cNvSpPr>
          <p:nvPr/>
        </p:nvSpPr>
        <p:spPr bwMode="auto">
          <a:xfrm>
            <a:off x="3059113" y="333375"/>
            <a:ext cx="4572000" cy="646113"/>
          </a:xfrm>
          <a:prstGeom prst="rect">
            <a:avLst/>
          </a:prstGeom>
          <a:noFill/>
          <a:ln w="9525">
            <a:noFill/>
            <a:miter lim="800000"/>
            <a:headEnd/>
            <a:tailEnd/>
          </a:ln>
        </p:spPr>
        <p:txBody>
          <a:bodyPr>
            <a:spAutoFit/>
          </a:bodyPr>
          <a:lstStyle/>
          <a:p>
            <a:r>
              <a:rPr lang="zh-TW" altLang="en-US" b="1">
                <a:latin typeface="Calibri" pitchFamily="34" charset="0"/>
                <a:ea typeface="新細明體" pitchFamily="18" charset="-120"/>
              </a:rPr>
              <a:t>病症：類風濕性關節炎</a:t>
            </a:r>
          </a:p>
          <a:p>
            <a:r>
              <a:rPr lang="zh-TW" altLang="en-US" b="1">
                <a:latin typeface="Calibri" pitchFamily="34" charset="0"/>
                <a:ea typeface="新細明體" pitchFamily="18" charset="-120"/>
              </a:rPr>
              <a:t>姓別：女性               年齡：</a:t>
            </a:r>
            <a:r>
              <a:rPr lang="en-US" altLang="zh-TW" b="1">
                <a:latin typeface="Calibri" pitchFamily="34" charset="0"/>
                <a:ea typeface="新細明體" pitchFamily="18" charset="-120"/>
              </a:rPr>
              <a:t>51</a:t>
            </a:r>
            <a:r>
              <a:rPr lang="zh-TW" altLang="en-US" b="1">
                <a:latin typeface="Calibri" pitchFamily="34" charset="0"/>
                <a:ea typeface="新細明體" pitchFamily="18" charset="-120"/>
              </a:rPr>
              <a:t>歲</a:t>
            </a:r>
          </a:p>
        </p:txBody>
      </p:sp>
      <p:sp>
        <p:nvSpPr>
          <p:cNvPr id="79879" name="Rectangle 1"/>
          <p:cNvSpPr>
            <a:spLocks noChangeArrowheads="1"/>
          </p:cNvSpPr>
          <p:nvPr/>
        </p:nvSpPr>
        <p:spPr bwMode="auto">
          <a:xfrm>
            <a:off x="1908175" y="1196975"/>
            <a:ext cx="6840538" cy="1323975"/>
          </a:xfrm>
          <a:prstGeom prst="rect">
            <a:avLst/>
          </a:prstGeom>
          <a:noFill/>
          <a:ln w="9525">
            <a:noFill/>
            <a:miter lim="800000"/>
            <a:headEnd/>
            <a:tailEnd/>
          </a:ln>
        </p:spPr>
        <p:txBody>
          <a:bodyPr anchor="ctr">
            <a:spAutoFit/>
          </a:bodyPr>
          <a:lstStyle/>
          <a:p>
            <a:r>
              <a:rPr kumimoji="1" lang="zh-TW" altLang="en-US" sz="2000">
                <a:solidFill>
                  <a:srgbClr val="005C00"/>
                </a:solidFill>
                <a:latin typeface="DFKai-SB" pitchFamily="65" charset="-120"/>
                <a:ea typeface="DFKai-SB" pitchFamily="65" charset="-120"/>
                <a:cs typeface="新細明體" pitchFamily="18" charset="-120"/>
              </a:rPr>
              <a:t>＊經絡綜合理療</a:t>
            </a:r>
            <a:r>
              <a:rPr kumimoji="1" lang="zh-TW" altLang="zh-TW" sz="2000">
                <a:solidFill>
                  <a:srgbClr val="005C00"/>
                </a:solidFill>
                <a:latin typeface="DFKai-SB" pitchFamily="65" charset="-120"/>
                <a:ea typeface="DFKai-SB" pitchFamily="65" charset="-120"/>
                <a:cs typeface="新細明體" pitchFamily="18" charset="-120"/>
              </a:rPr>
              <a:t>〈</a:t>
            </a:r>
            <a:r>
              <a:rPr kumimoji="1" lang="zh-TW" altLang="en-US" sz="2000">
                <a:solidFill>
                  <a:srgbClr val="005C00"/>
                </a:solidFill>
                <a:latin typeface="DFKai-SB" pitchFamily="65" charset="-120"/>
                <a:ea typeface="DFKai-SB" pitchFamily="65" charset="-120"/>
                <a:cs typeface="新細明體" pitchFamily="18" charset="-120"/>
              </a:rPr>
              <a:t>經絡刮痧、走罐理療、聚焦式</a:t>
            </a:r>
            <a:r>
              <a:rPr kumimoji="1" lang="en-US" altLang="zh-TW" sz="2000">
                <a:solidFill>
                  <a:srgbClr val="005C00"/>
                </a:solidFill>
                <a:latin typeface="DFKai-SB" pitchFamily="65" charset="-120"/>
                <a:ea typeface="DFKai-SB" pitchFamily="65" charset="-120"/>
                <a:cs typeface="新細明體" pitchFamily="18" charset="-120"/>
              </a:rPr>
              <a:t>   </a:t>
            </a:r>
          </a:p>
          <a:p>
            <a:r>
              <a:rPr kumimoji="1" lang="en-US" altLang="zh-TW" sz="2000">
                <a:solidFill>
                  <a:srgbClr val="005C00"/>
                </a:solidFill>
                <a:latin typeface="DFKai-SB" pitchFamily="65" charset="-120"/>
                <a:ea typeface="DFKai-SB" pitchFamily="65" charset="-120"/>
                <a:cs typeface="新細明體" pitchFamily="18" charset="-120"/>
              </a:rPr>
              <a:t>  </a:t>
            </a:r>
            <a:r>
              <a:rPr kumimoji="1" lang="zh-TW" altLang="en-US" sz="2000">
                <a:solidFill>
                  <a:srgbClr val="005C00"/>
                </a:solidFill>
                <a:latin typeface="DFKai-SB" pitchFamily="65" charset="-120"/>
                <a:ea typeface="DFKai-SB" pitchFamily="65" charset="-120"/>
                <a:cs typeface="新細明體" pitchFamily="18" charset="-120"/>
              </a:rPr>
              <a:t>衝擊波、遠紅外線中藥熱敷</a:t>
            </a:r>
            <a:r>
              <a:rPr kumimoji="1" lang="zh-TW" altLang="zh-TW" sz="2000">
                <a:solidFill>
                  <a:srgbClr val="005C00"/>
                </a:solidFill>
                <a:latin typeface="DFKai-SB" pitchFamily="65" charset="-120"/>
                <a:ea typeface="DFKai-SB" pitchFamily="65" charset="-120"/>
                <a:cs typeface="新細明體" pitchFamily="18" charset="-120"/>
              </a:rPr>
              <a:t>〉</a:t>
            </a:r>
            <a:r>
              <a:rPr kumimoji="1" lang="zh-TW" altLang="en-US" sz="2000">
                <a:solidFill>
                  <a:srgbClr val="005C00"/>
                </a:solidFill>
                <a:latin typeface="DFKai-SB" pitchFamily="65" charset="-120"/>
                <a:ea typeface="DFKai-SB" pitchFamily="65" charset="-120"/>
                <a:cs typeface="新細明體" pitchFamily="18" charset="-120"/>
              </a:rPr>
              <a:t>；</a:t>
            </a:r>
            <a:endParaRPr kumimoji="1" lang="zh-TW" altLang="en-US" sz="2000">
              <a:ea typeface="DFKai-SB" pitchFamily="65" charset="-120"/>
              <a:cs typeface="新細明體" pitchFamily="18" charset="-120"/>
            </a:endParaRPr>
          </a:p>
          <a:p>
            <a:pPr eaLnBrk="0" hangingPunct="0"/>
            <a:r>
              <a:rPr kumimoji="1" lang="zh-TW" altLang="en-US" sz="2000">
                <a:solidFill>
                  <a:srgbClr val="005C00"/>
                </a:solidFill>
                <a:latin typeface="DFKai-SB" pitchFamily="65" charset="-120"/>
                <a:ea typeface="DFKai-SB" pitchFamily="65" charset="-120"/>
                <a:cs typeface="新細明體" pitchFamily="18" charset="-120"/>
              </a:rPr>
              <a:t>＊中醫中藥調理；</a:t>
            </a:r>
            <a:endParaRPr kumimoji="1" lang="zh-TW" altLang="en-US" sz="2000">
              <a:ea typeface="DFKai-SB" pitchFamily="65" charset="-120"/>
              <a:cs typeface="新細明體" pitchFamily="18" charset="-120"/>
            </a:endParaRPr>
          </a:p>
          <a:p>
            <a:pPr eaLnBrk="0" hangingPunct="0"/>
            <a:r>
              <a:rPr kumimoji="1" lang="zh-TW" altLang="en-US" sz="2000">
                <a:solidFill>
                  <a:srgbClr val="005C00"/>
                </a:solidFill>
                <a:latin typeface="DFKai-SB" pitchFamily="65" charset="-120"/>
                <a:ea typeface="DFKai-SB" pitchFamily="65" charset="-120"/>
                <a:cs typeface="新細明體" pitchFamily="18" charset="-120"/>
              </a:rPr>
              <a:t>＊功能性營養補充品調理。 ＊遠紅外線頻普負離子能量屋</a:t>
            </a:r>
            <a:endParaRPr kumimoji="1" lang="zh-TW" altLang="en-US" sz="2000">
              <a:ea typeface="DFKai-SB" pitchFamily="65" charset="-120"/>
              <a:cs typeface="新細明體" pitchFamily="18" charset="-120"/>
            </a:endParaRPr>
          </a:p>
        </p:txBody>
      </p:sp>
      <p:sp>
        <p:nvSpPr>
          <p:cNvPr id="79880" name="矩形 8"/>
          <p:cNvSpPr>
            <a:spLocks noChangeArrowheads="1"/>
          </p:cNvSpPr>
          <p:nvPr/>
        </p:nvSpPr>
        <p:spPr bwMode="auto">
          <a:xfrm>
            <a:off x="539750" y="1196975"/>
            <a:ext cx="1466850" cy="400050"/>
          </a:xfrm>
          <a:prstGeom prst="rect">
            <a:avLst/>
          </a:prstGeom>
          <a:noFill/>
          <a:ln w="9525">
            <a:noFill/>
            <a:miter lim="800000"/>
            <a:headEnd/>
            <a:tailEnd/>
          </a:ln>
        </p:spPr>
        <p:txBody>
          <a:bodyPr wrap="none">
            <a:spAutoFit/>
          </a:bodyPr>
          <a:lstStyle/>
          <a:p>
            <a:r>
              <a:rPr lang="zh-TW" altLang="en-US" sz="2000">
                <a:solidFill>
                  <a:srgbClr val="003300"/>
                </a:solidFill>
                <a:latin typeface="萬用粗標準宋體"/>
                <a:ea typeface="萬用粗標準宋體"/>
                <a:cs typeface="萬用粗標準宋體"/>
              </a:rPr>
              <a:t>治療方案：</a:t>
            </a:r>
          </a:p>
        </p:txBody>
      </p:sp>
      <p:graphicFrame>
        <p:nvGraphicFramePr>
          <p:cNvPr id="79874" name="Object 14"/>
          <p:cNvGraphicFramePr>
            <a:graphicFrameLocks noGrp="1" noChangeAspect="1"/>
          </p:cNvGraphicFramePr>
          <p:nvPr/>
        </p:nvGraphicFramePr>
        <p:xfrm>
          <a:off x="7848600" y="0"/>
          <a:ext cx="1295400" cy="760413"/>
        </p:xfrm>
        <a:graphic>
          <a:graphicData uri="http://schemas.openxmlformats.org/presentationml/2006/ole">
            <p:oleObj spid="_x0000_s79874" name="CorelDRAW" r:id="rId5" imgW="453240" imgH="285480" progId="">
              <p:embed/>
            </p:oleObj>
          </a:graphicData>
        </a:graphic>
      </p:graphicFrame>
      <p:sp>
        <p:nvSpPr>
          <p:cNvPr id="79881" name="矩形 10"/>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標題 1"/>
          <p:cNvSpPr>
            <a:spLocks noGrp="1"/>
          </p:cNvSpPr>
          <p:nvPr>
            <p:ph type="title"/>
          </p:nvPr>
        </p:nvSpPr>
        <p:spPr>
          <a:xfrm>
            <a:off x="1828800" y="0"/>
            <a:ext cx="5334000" cy="914400"/>
          </a:xfrm>
        </p:spPr>
        <p:txBody>
          <a:bodyPr/>
          <a:lstStyle/>
          <a:p>
            <a:r>
              <a:rPr lang="zh-TW" altLang="en-US" sz="3200" smtClean="0">
                <a:solidFill>
                  <a:srgbClr val="C00000"/>
                </a:solidFill>
                <a:latin typeface="萬用粗標準宋體"/>
                <a:ea typeface="萬用粗標準宋體"/>
                <a:cs typeface="萬用粗標準宋體"/>
              </a:rPr>
              <a:t>刮痧後的痧像可知健康狀況</a:t>
            </a:r>
          </a:p>
        </p:txBody>
      </p:sp>
      <p:pic>
        <p:nvPicPr>
          <p:cNvPr id="80900" name="Picture 2" descr="E:\格式\盈康舍\客户健康資料\客户病理臨床圖片\刮痧清血療法\DSC_2474.jpg"/>
          <p:cNvPicPr>
            <a:picLocks noChangeAspect="1" noChangeArrowheads="1"/>
          </p:cNvPicPr>
          <p:nvPr/>
        </p:nvPicPr>
        <p:blipFill>
          <a:blip r:embed="rId3"/>
          <a:srcRect/>
          <a:stretch>
            <a:fillRect/>
          </a:stretch>
        </p:blipFill>
        <p:spPr bwMode="auto">
          <a:xfrm>
            <a:off x="4953000" y="4343400"/>
            <a:ext cx="2641600" cy="1981200"/>
          </a:xfrm>
          <a:prstGeom prst="rect">
            <a:avLst/>
          </a:prstGeom>
          <a:noFill/>
          <a:ln w="9525">
            <a:noFill/>
            <a:miter lim="800000"/>
            <a:headEnd/>
            <a:tailEnd/>
          </a:ln>
        </p:spPr>
      </p:pic>
      <p:pic>
        <p:nvPicPr>
          <p:cNvPr id="80901" name="Picture 3" descr="E:\格式\盈康舍\客户健康資料\客户病理臨床圖片\刮痧清血療法\陳仲謀\IMG_20160105_160751.jpg"/>
          <p:cNvPicPr>
            <a:picLocks noChangeAspect="1" noChangeArrowheads="1"/>
          </p:cNvPicPr>
          <p:nvPr/>
        </p:nvPicPr>
        <p:blipFill>
          <a:blip r:embed="rId4"/>
          <a:srcRect/>
          <a:stretch>
            <a:fillRect/>
          </a:stretch>
        </p:blipFill>
        <p:spPr bwMode="auto">
          <a:xfrm>
            <a:off x="228600" y="838200"/>
            <a:ext cx="2057400" cy="2743200"/>
          </a:xfrm>
          <a:prstGeom prst="rect">
            <a:avLst/>
          </a:prstGeom>
          <a:noFill/>
          <a:ln w="9525">
            <a:noFill/>
            <a:miter lim="800000"/>
            <a:headEnd/>
            <a:tailEnd/>
          </a:ln>
        </p:spPr>
      </p:pic>
      <p:pic>
        <p:nvPicPr>
          <p:cNvPr id="80902" name="Picture 4" descr="E:\格式\盈康舍\客户健康資料\客户病理臨床圖片\刮痧清血療法\鄧太(winnie母親\IMG_20160315_133515.jpg"/>
          <p:cNvPicPr>
            <a:picLocks noChangeAspect="1" noChangeArrowheads="1"/>
          </p:cNvPicPr>
          <p:nvPr/>
        </p:nvPicPr>
        <p:blipFill>
          <a:blip r:embed="rId5"/>
          <a:srcRect/>
          <a:stretch>
            <a:fillRect/>
          </a:stretch>
        </p:blipFill>
        <p:spPr bwMode="auto">
          <a:xfrm>
            <a:off x="3549650" y="762000"/>
            <a:ext cx="1803400" cy="3124200"/>
          </a:xfrm>
          <a:prstGeom prst="rect">
            <a:avLst/>
          </a:prstGeom>
          <a:noFill/>
          <a:ln w="9525">
            <a:noFill/>
            <a:miter lim="800000"/>
            <a:headEnd/>
            <a:tailEnd/>
          </a:ln>
        </p:spPr>
      </p:pic>
      <p:pic>
        <p:nvPicPr>
          <p:cNvPr id="80903" name="Picture 6" descr="E:\格式\盈康舍\客户健康資料\客户病理臨床圖片\刮痧清血療法\IMG_20151207_190650.jpg"/>
          <p:cNvPicPr>
            <a:picLocks noChangeAspect="1" noChangeArrowheads="1"/>
          </p:cNvPicPr>
          <p:nvPr/>
        </p:nvPicPr>
        <p:blipFill>
          <a:blip r:embed="rId6"/>
          <a:srcRect/>
          <a:stretch>
            <a:fillRect/>
          </a:stretch>
        </p:blipFill>
        <p:spPr bwMode="auto">
          <a:xfrm>
            <a:off x="6477000" y="820738"/>
            <a:ext cx="1676400" cy="2981325"/>
          </a:xfrm>
          <a:prstGeom prst="rect">
            <a:avLst/>
          </a:prstGeom>
          <a:noFill/>
          <a:ln w="9525">
            <a:noFill/>
            <a:miter lim="800000"/>
            <a:headEnd/>
            <a:tailEnd/>
          </a:ln>
        </p:spPr>
      </p:pic>
      <p:sp>
        <p:nvSpPr>
          <p:cNvPr id="118791" name="矩形 8"/>
          <p:cNvSpPr>
            <a:spLocks noChangeArrowheads="1"/>
          </p:cNvSpPr>
          <p:nvPr/>
        </p:nvSpPr>
        <p:spPr bwMode="auto">
          <a:xfrm>
            <a:off x="5181600" y="6335713"/>
            <a:ext cx="2409825" cy="369887"/>
          </a:xfrm>
          <a:prstGeom prst="rect">
            <a:avLst/>
          </a:prstGeom>
          <a:noFill/>
          <a:ln w="9525">
            <a:noFill/>
            <a:miter lim="800000"/>
            <a:headEnd/>
            <a:tailEnd/>
          </a:ln>
        </p:spPr>
        <p:txBody>
          <a:bodyPr wrap="none">
            <a:spAutoFit/>
          </a:bodyPr>
          <a:lstStyle/>
          <a:p>
            <a:r>
              <a:rPr lang="en-US" altLang="zh-TW">
                <a:solidFill>
                  <a:schemeClr val="tx2"/>
                </a:solidFill>
                <a:latin typeface="萬用粗標準宋體"/>
                <a:ea typeface="萬用粗標準宋體"/>
                <a:cs typeface="萬用粗標準宋體"/>
              </a:rPr>
              <a:t>2016</a:t>
            </a:r>
            <a:r>
              <a:rPr lang="zh-TW" altLang="en-US">
                <a:solidFill>
                  <a:schemeClr val="tx2"/>
                </a:solidFill>
                <a:latin typeface="萬用粗標準宋體"/>
                <a:ea typeface="萬用粗標準宋體"/>
                <a:cs typeface="萬用粗標準宋體"/>
              </a:rPr>
              <a:t>年</a:t>
            </a:r>
            <a:r>
              <a:rPr lang="en-US" altLang="zh-TW">
                <a:solidFill>
                  <a:schemeClr val="tx2"/>
                </a:solidFill>
                <a:latin typeface="萬用粗標準宋體"/>
                <a:ea typeface="萬用粗標準宋體"/>
                <a:cs typeface="萬用粗標準宋體"/>
              </a:rPr>
              <a:t>2</a:t>
            </a:r>
            <a:r>
              <a:rPr lang="zh-TW" altLang="en-US">
                <a:solidFill>
                  <a:schemeClr val="tx2"/>
                </a:solidFill>
                <a:latin typeface="萬用粗標準宋體"/>
                <a:ea typeface="萬用粗標準宋體"/>
                <a:cs typeface="萬用粗標準宋體"/>
              </a:rPr>
              <a:t>月心臟病逝世</a:t>
            </a:r>
          </a:p>
        </p:txBody>
      </p:sp>
      <p:sp>
        <p:nvSpPr>
          <p:cNvPr id="118792" name="矩形 9"/>
          <p:cNvSpPr>
            <a:spLocks noChangeArrowheads="1"/>
          </p:cNvSpPr>
          <p:nvPr/>
        </p:nvSpPr>
        <p:spPr bwMode="auto">
          <a:xfrm>
            <a:off x="0" y="3581400"/>
            <a:ext cx="2492375" cy="369888"/>
          </a:xfrm>
          <a:prstGeom prst="rect">
            <a:avLst/>
          </a:prstGeom>
          <a:noFill/>
          <a:ln w="9525">
            <a:noFill/>
            <a:miter lim="800000"/>
            <a:headEnd/>
            <a:tailEnd/>
          </a:ln>
        </p:spPr>
        <p:txBody>
          <a:bodyPr wrap="none">
            <a:spAutoFit/>
          </a:bodyPr>
          <a:lstStyle/>
          <a:p>
            <a:r>
              <a:rPr lang="zh-TW" altLang="en-US">
                <a:solidFill>
                  <a:schemeClr val="tx2"/>
                </a:solidFill>
                <a:latin typeface="萬用粗標準宋體"/>
                <a:ea typeface="萬用粗標準宋體"/>
                <a:cs typeface="萬用粗標準宋體"/>
              </a:rPr>
              <a:t>中風病患者第一次刮痧</a:t>
            </a:r>
          </a:p>
        </p:txBody>
      </p:sp>
      <p:sp>
        <p:nvSpPr>
          <p:cNvPr id="118793" name="矩形 10"/>
          <p:cNvSpPr>
            <a:spLocks noChangeArrowheads="1"/>
          </p:cNvSpPr>
          <p:nvPr/>
        </p:nvSpPr>
        <p:spPr bwMode="auto">
          <a:xfrm>
            <a:off x="3733800" y="3886200"/>
            <a:ext cx="1338263" cy="369888"/>
          </a:xfrm>
          <a:prstGeom prst="rect">
            <a:avLst/>
          </a:prstGeom>
          <a:noFill/>
          <a:ln w="9525">
            <a:noFill/>
            <a:miter lim="800000"/>
            <a:headEnd/>
            <a:tailEnd/>
          </a:ln>
        </p:spPr>
        <p:txBody>
          <a:bodyPr wrap="none">
            <a:spAutoFit/>
          </a:bodyPr>
          <a:lstStyle/>
          <a:p>
            <a:r>
              <a:rPr lang="zh-TW" altLang="en-US">
                <a:solidFill>
                  <a:schemeClr val="tx2"/>
                </a:solidFill>
                <a:latin typeface="萬用粗標準宋體"/>
                <a:ea typeface="萬用粗標準宋體"/>
                <a:cs typeface="萬用粗標準宋體"/>
              </a:rPr>
              <a:t>肺癌病患者</a:t>
            </a:r>
          </a:p>
        </p:txBody>
      </p:sp>
      <p:sp>
        <p:nvSpPr>
          <p:cNvPr id="118794" name="矩形 12"/>
          <p:cNvSpPr>
            <a:spLocks noChangeArrowheads="1"/>
          </p:cNvSpPr>
          <p:nvPr/>
        </p:nvSpPr>
        <p:spPr bwMode="auto">
          <a:xfrm>
            <a:off x="6477000" y="3886200"/>
            <a:ext cx="1717675" cy="369888"/>
          </a:xfrm>
          <a:prstGeom prst="rect">
            <a:avLst/>
          </a:prstGeom>
          <a:noFill/>
          <a:ln w="9525">
            <a:noFill/>
            <a:miter lim="800000"/>
            <a:headEnd/>
            <a:tailEnd/>
          </a:ln>
        </p:spPr>
        <p:txBody>
          <a:bodyPr wrap="none">
            <a:spAutoFit/>
          </a:bodyPr>
          <a:lstStyle/>
          <a:p>
            <a:r>
              <a:rPr lang="en-US" altLang="zh-TW">
                <a:solidFill>
                  <a:schemeClr val="tx2"/>
                </a:solidFill>
                <a:latin typeface="萬用粗標準宋體"/>
                <a:ea typeface="萬用粗標準宋體"/>
                <a:cs typeface="萬用粗標準宋體"/>
              </a:rPr>
              <a:t>2016</a:t>
            </a:r>
            <a:r>
              <a:rPr lang="zh-TW" altLang="en-US">
                <a:solidFill>
                  <a:schemeClr val="tx2"/>
                </a:solidFill>
                <a:latin typeface="萬用粗標準宋體"/>
                <a:ea typeface="萬用粗標準宋體"/>
                <a:cs typeface="萬用粗標準宋體"/>
              </a:rPr>
              <a:t>年</a:t>
            </a:r>
            <a:r>
              <a:rPr lang="en-US" altLang="zh-TW">
                <a:solidFill>
                  <a:schemeClr val="tx2"/>
                </a:solidFill>
                <a:latin typeface="萬用粗標準宋體"/>
                <a:ea typeface="萬用粗標準宋體"/>
                <a:cs typeface="萬用粗標準宋體"/>
              </a:rPr>
              <a:t>1</a:t>
            </a:r>
            <a:r>
              <a:rPr lang="zh-TW" altLang="en-US">
                <a:solidFill>
                  <a:schemeClr val="tx2"/>
                </a:solidFill>
                <a:latin typeface="萬用粗標準宋體"/>
                <a:ea typeface="萬用粗標準宋體"/>
                <a:cs typeface="萬用粗標準宋體"/>
              </a:rPr>
              <a:t>月中風</a:t>
            </a:r>
          </a:p>
        </p:txBody>
      </p:sp>
      <p:grpSp>
        <p:nvGrpSpPr>
          <p:cNvPr id="2" name="群組 12"/>
          <p:cNvGrpSpPr>
            <a:grpSpLocks/>
          </p:cNvGrpSpPr>
          <p:nvPr/>
        </p:nvGrpSpPr>
        <p:grpSpPr bwMode="auto">
          <a:xfrm>
            <a:off x="0" y="4038600"/>
            <a:ext cx="2514600" cy="2667000"/>
            <a:chOff x="0" y="4038600"/>
            <a:chExt cx="2514600" cy="2667000"/>
          </a:xfrm>
        </p:grpSpPr>
        <p:pic>
          <p:nvPicPr>
            <p:cNvPr id="80910" name="Picture 8" descr="E:\格式\盈康舍\客户健康資料\客户病理臨床圖片\刮痧清血療法\陳仲謀\a.jpg"/>
            <p:cNvPicPr>
              <a:picLocks noChangeAspect="1" noChangeArrowheads="1"/>
            </p:cNvPicPr>
            <p:nvPr/>
          </p:nvPicPr>
          <p:blipFill>
            <a:blip r:embed="rId7"/>
            <a:srcRect/>
            <a:stretch>
              <a:fillRect/>
            </a:stretch>
          </p:blipFill>
          <p:spPr bwMode="auto">
            <a:xfrm>
              <a:off x="304800" y="4038600"/>
              <a:ext cx="1922463" cy="2667000"/>
            </a:xfrm>
            <a:prstGeom prst="rect">
              <a:avLst/>
            </a:prstGeom>
            <a:noFill/>
            <a:ln w="9525">
              <a:noFill/>
              <a:miter lim="800000"/>
              <a:headEnd/>
              <a:tailEnd/>
            </a:ln>
          </p:spPr>
        </p:pic>
        <p:sp>
          <p:nvSpPr>
            <p:cNvPr id="80911" name="矩形 15"/>
            <p:cNvSpPr>
              <a:spLocks noChangeArrowheads="1"/>
            </p:cNvSpPr>
            <p:nvPr/>
          </p:nvSpPr>
          <p:spPr bwMode="auto">
            <a:xfrm>
              <a:off x="0" y="6324600"/>
              <a:ext cx="2514600" cy="369888"/>
            </a:xfrm>
            <a:prstGeom prst="rect">
              <a:avLst/>
            </a:prstGeom>
            <a:noFill/>
            <a:ln w="9525">
              <a:noFill/>
              <a:miter lim="800000"/>
              <a:headEnd/>
              <a:tailEnd/>
            </a:ln>
          </p:spPr>
          <p:txBody>
            <a:bodyPr>
              <a:spAutoFit/>
            </a:bodyPr>
            <a:lstStyle/>
            <a:p>
              <a:r>
                <a:rPr lang="zh-TW" altLang="en-US" b="1">
                  <a:solidFill>
                    <a:srgbClr val="100A90"/>
                  </a:solidFill>
                  <a:latin typeface="Calibri" pitchFamily="34" charset="0"/>
                  <a:ea typeface="新細明體" pitchFamily="18" charset="-120"/>
                </a:rPr>
                <a:t>中風病患者第四次刮痧</a:t>
              </a:r>
            </a:p>
          </p:txBody>
        </p:sp>
      </p:grpSp>
      <p:graphicFrame>
        <p:nvGraphicFramePr>
          <p:cNvPr id="80898" name="Object 14"/>
          <p:cNvGraphicFramePr>
            <a:graphicFrameLocks noGrp="1" noChangeAspect="1"/>
          </p:cNvGraphicFramePr>
          <p:nvPr/>
        </p:nvGraphicFramePr>
        <p:xfrm>
          <a:off x="7848600" y="0"/>
          <a:ext cx="1295400" cy="760413"/>
        </p:xfrm>
        <a:graphic>
          <a:graphicData uri="http://schemas.openxmlformats.org/presentationml/2006/ole">
            <p:oleObj spid="_x0000_s80898" name="CorelDRAW" r:id="rId8" imgW="453240" imgH="285480" progId="">
              <p:embed/>
            </p:oleObj>
          </a:graphicData>
        </a:graphic>
      </p:graphicFrame>
      <p:sp>
        <p:nvSpPr>
          <p:cNvPr id="80909" name="矩形 1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8792"/>
                                        </p:tgtEl>
                                        <p:attrNameLst>
                                          <p:attrName>style.visibility</p:attrName>
                                        </p:attrNameLst>
                                      </p:cBhvr>
                                      <p:to>
                                        <p:strVal val="visible"/>
                                      </p:to>
                                    </p:set>
                                    <p:anim calcmode="lin" valueType="num">
                                      <p:cBhvr>
                                        <p:cTn id="7" dur="500" fill="hold"/>
                                        <p:tgtEl>
                                          <p:spTgt spid="118792"/>
                                        </p:tgtEl>
                                        <p:attrNameLst>
                                          <p:attrName>ppt_w</p:attrName>
                                        </p:attrNameLst>
                                      </p:cBhvr>
                                      <p:tavLst>
                                        <p:tav tm="0">
                                          <p:val>
                                            <p:fltVal val="0"/>
                                          </p:val>
                                        </p:tav>
                                        <p:tav tm="100000">
                                          <p:val>
                                            <p:strVal val="#ppt_w"/>
                                          </p:val>
                                        </p:tav>
                                      </p:tavLst>
                                    </p:anim>
                                    <p:anim calcmode="lin" valueType="num">
                                      <p:cBhvr>
                                        <p:cTn id="8" dur="500" fill="hold"/>
                                        <p:tgtEl>
                                          <p:spTgt spid="1187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8793"/>
                                        </p:tgtEl>
                                        <p:attrNameLst>
                                          <p:attrName>style.visibility</p:attrName>
                                        </p:attrNameLst>
                                      </p:cBhvr>
                                      <p:to>
                                        <p:strVal val="visible"/>
                                      </p:to>
                                    </p:set>
                                    <p:anim calcmode="lin" valueType="num">
                                      <p:cBhvr>
                                        <p:cTn id="13" dur="500" fill="hold"/>
                                        <p:tgtEl>
                                          <p:spTgt spid="118793"/>
                                        </p:tgtEl>
                                        <p:attrNameLst>
                                          <p:attrName>ppt_w</p:attrName>
                                        </p:attrNameLst>
                                      </p:cBhvr>
                                      <p:tavLst>
                                        <p:tav tm="0">
                                          <p:val>
                                            <p:fltVal val="0"/>
                                          </p:val>
                                        </p:tav>
                                        <p:tav tm="100000">
                                          <p:val>
                                            <p:strVal val="#ppt_w"/>
                                          </p:val>
                                        </p:tav>
                                      </p:tavLst>
                                    </p:anim>
                                    <p:anim calcmode="lin" valueType="num">
                                      <p:cBhvr>
                                        <p:cTn id="14" dur="500" fill="hold"/>
                                        <p:tgtEl>
                                          <p:spTgt spid="11879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fltVal val="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8791"/>
                                        </p:tgtEl>
                                        <p:attrNameLst>
                                          <p:attrName>style.visibility</p:attrName>
                                        </p:attrNameLst>
                                      </p:cBhvr>
                                      <p:to>
                                        <p:strVal val="visible"/>
                                      </p:to>
                                    </p:set>
                                    <p:anim calcmode="lin" valueType="num">
                                      <p:cBhvr>
                                        <p:cTn id="25" dur="500" fill="hold"/>
                                        <p:tgtEl>
                                          <p:spTgt spid="118791"/>
                                        </p:tgtEl>
                                        <p:attrNameLst>
                                          <p:attrName>ppt_w</p:attrName>
                                        </p:attrNameLst>
                                      </p:cBhvr>
                                      <p:tavLst>
                                        <p:tav tm="0">
                                          <p:val>
                                            <p:fltVal val="0"/>
                                          </p:val>
                                        </p:tav>
                                        <p:tav tm="100000">
                                          <p:val>
                                            <p:strVal val="#ppt_w"/>
                                          </p:val>
                                        </p:tav>
                                      </p:tavLst>
                                    </p:anim>
                                    <p:anim calcmode="lin" valueType="num">
                                      <p:cBhvr>
                                        <p:cTn id="26" dur="500" fill="hold"/>
                                        <p:tgtEl>
                                          <p:spTgt spid="11879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P spid="118792" grpId="0"/>
      <p:bldP spid="118793" grpId="0"/>
      <p:bldP spid="11879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標題 1"/>
          <p:cNvSpPr>
            <a:spLocks noGrp="1"/>
          </p:cNvSpPr>
          <p:nvPr>
            <p:ph type="title"/>
          </p:nvPr>
        </p:nvSpPr>
        <p:spPr/>
        <p:txBody>
          <a:bodyPr/>
          <a:lstStyle/>
          <a:p>
            <a:endParaRPr lang="zh-TW" altLang="en-US" smtClean="0"/>
          </a:p>
        </p:txBody>
      </p:sp>
      <p:sp>
        <p:nvSpPr>
          <p:cNvPr id="81924" name="內容版面配置區 2"/>
          <p:cNvSpPr>
            <a:spLocks noGrp="1"/>
          </p:cNvSpPr>
          <p:nvPr>
            <p:ph idx="1"/>
          </p:nvPr>
        </p:nvSpPr>
        <p:spPr/>
        <p:txBody>
          <a:bodyPr/>
          <a:lstStyle/>
          <a:p>
            <a:endParaRPr lang="zh-TW" altLang="en-US" smtClean="0"/>
          </a:p>
        </p:txBody>
      </p:sp>
      <p:pic>
        <p:nvPicPr>
          <p:cNvPr id="81925" name="Picture 2"/>
          <p:cNvPicPr>
            <a:picLocks noChangeAspect="1" noChangeArrowheads="1"/>
          </p:cNvPicPr>
          <p:nvPr/>
        </p:nvPicPr>
        <p:blipFill>
          <a:blip r:embed="rId3"/>
          <a:srcRect/>
          <a:stretch>
            <a:fillRect/>
          </a:stretch>
        </p:blipFill>
        <p:spPr bwMode="auto">
          <a:xfrm>
            <a:off x="2268538" y="404813"/>
            <a:ext cx="4764087" cy="5976937"/>
          </a:xfrm>
          <a:prstGeom prst="rect">
            <a:avLst/>
          </a:prstGeom>
          <a:noFill/>
          <a:ln w="9525">
            <a:noFill/>
            <a:miter lim="800000"/>
            <a:headEnd/>
            <a:tailEnd/>
          </a:ln>
        </p:spPr>
      </p:pic>
      <p:graphicFrame>
        <p:nvGraphicFramePr>
          <p:cNvPr id="81922" name="Object 14"/>
          <p:cNvGraphicFramePr>
            <a:graphicFrameLocks noGrp="1" noChangeAspect="1"/>
          </p:cNvGraphicFramePr>
          <p:nvPr/>
        </p:nvGraphicFramePr>
        <p:xfrm>
          <a:off x="7848600" y="0"/>
          <a:ext cx="1295400" cy="760413"/>
        </p:xfrm>
        <a:graphic>
          <a:graphicData uri="http://schemas.openxmlformats.org/presentationml/2006/ole">
            <p:oleObj spid="_x0000_s81922" name="CorelDRAW" r:id="rId4" imgW="453240" imgH="285480" progId="">
              <p:embed/>
            </p:oleObj>
          </a:graphicData>
        </a:graphic>
      </p:graphicFrame>
      <p:sp>
        <p:nvSpPr>
          <p:cNvPr id="81926"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5"/>
          <p:cNvSpPr txBox="1">
            <a:spLocks noChangeArrowheads="1"/>
          </p:cNvSpPr>
          <p:nvPr/>
        </p:nvSpPr>
        <p:spPr bwMode="auto">
          <a:xfrm>
            <a:off x="1476375" y="1268413"/>
            <a:ext cx="5759450" cy="2124075"/>
          </a:xfrm>
          <a:prstGeom prst="rect">
            <a:avLst/>
          </a:prstGeom>
          <a:noFill/>
          <a:ln w="9525">
            <a:noFill/>
            <a:miter lim="800000"/>
            <a:headEnd/>
            <a:tailEnd/>
          </a:ln>
        </p:spPr>
        <p:txBody>
          <a:bodyPr>
            <a:spAutoFit/>
          </a:bodyPr>
          <a:lstStyle/>
          <a:p>
            <a:pPr algn="ctr">
              <a:spcBef>
                <a:spcPct val="50000"/>
              </a:spcBef>
            </a:pPr>
            <a:r>
              <a:rPr lang="zh-TW" altLang="en-US" sz="6000">
                <a:solidFill>
                  <a:srgbClr val="C00000"/>
                </a:solidFill>
                <a:latin typeface="超世紀中隸書"/>
                <a:ea typeface="超世紀中隸書"/>
                <a:cs typeface="超世紀中隸書"/>
              </a:rPr>
              <a:t>黃帝內經</a:t>
            </a:r>
            <a:r>
              <a:rPr lang="en-US" altLang="zh-TW" sz="6000">
                <a:solidFill>
                  <a:srgbClr val="C00000"/>
                </a:solidFill>
                <a:latin typeface="超世紀中隸書"/>
                <a:ea typeface="超世紀中隸書"/>
                <a:cs typeface="超世紀中隸書"/>
              </a:rPr>
              <a:t>:</a:t>
            </a:r>
          </a:p>
          <a:p>
            <a:pPr algn="ctr">
              <a:spcBef>
                <a:spcPct val="50000"/>
              </a:spcBef>
            </a:pPr>
            <a:r>
              <a:rPr lang="zh-TW" altLang="en-US" sz="4800">
                <a:latin typeface="超世紀中隸書"/>
                <a:ea typeface="超世紀中隸書"/>
                <a:cs typeface="超世紀中隸書"/>
              </a:rPr>
              <a:t>筋長一吋</a:t>
            </a:r>
            <a:r>
              <a:rPr lang="zh-TW" altLang="zh-TW" sz="4800">
                <a:latin typeface="超世紀中隸書"/>
                <a:ea typeface="超世紀中隸書"/>
                <a:cs typeface="超世紀中隸書"/>
              </a:rPr>
              <a:t>、</a:t>
            </a:r>
            <a:r>
              <a:rPr lang="zh-TW" altLang="en-US" sz="4800">
                <a:latin typeface="超世紀中隸書"/>
                <a:ea typeface="超世紀中隸書"/>
                <a:cs typeface="超世紀中隸書"/>
              </a:rPr>
              <a:t>壽延十載</a:t>
            </a:r>
          </a:p>
        </p:txBody>
      </p:sp>
      <p:graphicFrame>
        <p:nvGraphicFramePr>
          <p:cNvPr id="82946" name="Object 14"/>
          <p:cNvGraphicFramePr>
            <a:graphicFrameLocks noGrp="1" noChangeAspect="1"/>
          </p:cNvGraphicFramePr>
          <p:nvPr/>
        </p:nvGraphicFramePr>
        <p:xfrm>
          <a:off x="7848600" y="0"/>
          <a:ext cx="1295400" cy="760413"/>
        </p:xfrm>
        <a:graphic>
          <a:graphicData uri="http://schemas.openxmlformats.org/presentationml/2006/ole">
            <p:oleObj spid="_x0000_s82946" name="CorelDRAW" r:id="rId3" imgW="453240" imgH="285480" progId="">
              <p:embed/>
            </p:oleObj>
          </a:graphicData>
        </a:graphic>
      </p:graphicFrame>
      <p:sp>
        <p:nvSpPr>
          <p:cNvPr id="82948" name="矩形 3"/>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圖片 2" descr="http://www.wppc.hk/2009_1maintheme12.jpg"/>
          <p:cNvPicPr>
            <a:picLocks noChangeAspect="1" noChangeArrowheads="1"/>
          </p:cNvPicPr>
          <p:nvPr/>
        </p:nvPicPr>
        <p:blipFill>
          <a:blip r:embed="rId3"/>
          <a:srcRect/>
          <a:stretch>
            <a:fillRect/>
          </a:stretch>
        </p:blipFill>
        <p:spPr bwMode="auto">
          <a:xfrm>
            <a:off x="684213" y="1484313"/>
            <a:ext cx="7632700" cy="1577975"/>
          </a:xfrm>
          <a:prstGeom prst="rect">
            <a:avLst/>
          </a:prstGeom>
          <a:noFill/>
          <a:ln w="9525">
            <a:noFill/>
            <a:miter lim="800000"/>
            <a:headEnd/>
            <a:tailEnd/>
          </a:ln>
        </p:spPr>
      </p:pic>
      <p:sp>
        <p:nvSpPr>
          <p:cNvPr id="83972" name="矩形 3"/>
          <p:cNvSpPr>
            <a:spLocks noChangeArrowheads="1"/>
          </p:cNvSpPr>
          <p:nvPr/>
        </p:nvSpPr>
        <p:spPr bwMode="auto">
          <a:xfrm>
            <a:off x="2051050" y="404813"/>
            <a:ext cx="4699000"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預防前臂腱</a:t>
            </a:r>
            <a:r>
              <a:rPr lang="zh-TW" altLang="zh-TW" sz="3200">
                <a:solidFill>
                  <a:srgbClr val="C00000"/>
                </a:solidFill>
                <a:latin typeface="萬用粗標準宋體"/>
                <a:ea typeface="萬用粗標準宋體"/>
                <a:cs typeface="萬用粗標準宋體"/>
              </a:rPr>
              <a:t>鞘</a:t>
            </a:r>
            <a:r>
              <a:rPr lang="zh-TW" altLang="en-US" sz="3200">
                <a:solidFill>
                  <a:srgbClr val="C00000"/>
                </a:solidFill>
                <a:latin typeface="萬用粗標準宋體"/>
                <a:ea typeface="萬用粗標準宋體"/>
                <a:cs typeface="萬用粗標準宋體"/>
              </a:rPr>
              <a:t>炎伸展運動</a:t>
            </a:r>
            <a:endParaRPr lang="zh-TW" altLang="en-US" sz="3200">
              <a:latin typeface="Calibri" pitchFamily="34" charset="0"/>
              <a:ea typeface="新細明體" pitchFamily="18" charset="-120"/>
            </a:endParaRPr>
          </a:p>
        </p:txBody>
      </p:sp>
      <p:pic>
        <p:nvPicPr>
          <p:cNvPr id="83973" name="Picture 3" descr="E:\盈康舍\盈康社講座\痛症怎麽辦\痛症素材\635911.jpg"/>
          <p:cNvPicPr>
            <a:picLocks noChangeAspect="1" noChangeArrowheads="1"/>
          </p:cNvPicPr>
          <p:nvPr/>
        </p:nvPicPr>
        <p:blipFill>
          <a:blip r:embed="rId4"/>
          <a:srcRect/>
          <a:stretch>
            <a:fillRect/>
          </a:stretch>
        </p:blipFill>
        <p:spPr bwMode="auto">
          <a:xfrm>
            <a:off x="2771775" y="3213100"/>
            <a:ext cx="2952750" cy="3367088"/>
          </a:xfrm>
          <a:prstGeom prst="rect">
            <a:avLst/>
          </a:prstGeom>
          <a:noFill/>
          <a:ln w="9525">
            <a:noFill/>
            <a:miter lim="800000"/>
            <a:headEnd/>
            <a:tailEnd/>
          </a:ln>
        </p:spPr>
      </p:pic>
      <p:sp>
        <p:nvSpPr>
          <p:cNvPr id="83974" name="矩形 6"/>
          <p:cNvSpPr>
            <a:spLocks noChangeArrowheads="1"/>
          </p:cNvSpPr>
          <p:nvPr/>
        </p:nvSpPr>
        <p:spPr bwMode="auto">
          <a:xfrm>
            <a:off x="395288" y="4581525"/>
            <a:ext cx="1979612" cy="400050"/>
          </a:xfrm>
          <a:prstGeom prst="rect">
            <a:avLst/>
          </a:prstGeom>
          <a:noFill/>
          <a:ln w="9525">
            <a:noFill/>
            <a:miter lim="800000"/>
            <a:headEnd/>
            <a:tailEnd/>
          </a:ln>
        </p:spPr>
        <p:txBody>
          <a:bodyPr wrap="none">
            <a:spAutoFit/>
          </a:bodyPr>
          <a:lstStyle/>
          <a:p>
            <a:r>
              <a:rPr lang="zh-TW" altLang="en-US" sz="2000" b="1">
                <a:solidFill>
                  <a:srgbClr val="003300"/>
                </a:solidFill>
                <a:latin typeface="Calibri" pitchFamily="34" charset="0"/>
                <a:ea typeface="新細明體" pitchFamily="18" charset="-120"/>
              </a:rPr>
              <a:t>改善指伸肌彈性</a:t>
            </a:r>
          </a:p>
        </p:txBody>
      </p:sp>
      <p:sp>
        <p:nvSpPr>
          <p:cNvPr id="83975" name="矩形 7"/>
          <p:cNvSpPr>
            <a:spLocks noChangeArrowheads="1"/>
          </p:cNvSpPr>
          <p:nvPr/>
        </p:nvSpPr>
        <p:spPr bwMode="auto">
          <a:xfrm>
            <a:off x="6084888" y="3357563"/>
            <a:ext cx="2235200" cy="400050"/>
          </a:xfrm>
          <a:prstGeom prst="rect">
            <a:avLst/>
          </a:prstGeom>
          <a:noFill/>
          <a:ln w="9525">
            <a:noFill/>
            <a:miter lim="800000"/>
            <a:headEnd/>
            <a:tailEnd/>
          </a:ln>
        </p:spPr>
        <p:txBody>
          <a:bodyPr wrap="none">
            <a:spAutoFit/>
          </a:bodyPr>
          <a:lstStyle/>
          <a:p>
            <a:r>
              <a:rPr lang="zh-TW" altLang="en-US" sz="2000" b="1">
                <a:solidFill>
                  <a:srgbClr val="003300"/>
                </a:solidFill>
                <a:latin typeface="Calibri" pitchFamily="34" charset="0"/>
                <a:ea typeface="新細明體" pitchFamily="18" charset="-120"/>
              </a:rPr>
              <a:t>改善拇長伸肌彈性</a:t>
            </a:r>
          </a:p>
        </p:txBody>
      </p:sp>
      <p:sp>
        <p:nvSpPr>
          <p:cNvPr id="18" name="向下箭號 17"/>
          <p:cNvSpPr/>
          <p:nvPr/>
        </p:nvSpPr>
        <p:spPr>
          <a:xfrm>
            <a:off x="7235825" y="3068638"/>
            <a:ext cx="46038"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83977" name="矩形 18"/>
          <p:cNvSpPr>
            <a:spLocks noChangeArrowheads="1"/>
          </p:cNvSpPr>
          <p:nvPr/>
        </p:nvSpPr>
        <p:spPr bwMode="auto">
          <a:xfrm>
            <a:off x="468313" y="3357563"/>
            <a:ext cx="2235200" cy="400050"/>
          </a:xfrm>
          <a:prstGeom prst="rect">
            <a:avLst/>
          </a:prstGeom>
          <a:noFill/>
          <a:ln w="9525">
            <a:noFill/>
            <a:miter lim="800000"/>
            <a:headEnd/>
            <a:tailEnd/>
          </a:ln>
        </p:spPr>
        <p:txBody>
          <a:bodyPr wrap="none">
            <a:spAutoFit/>
          </a:bodyPr>
          <a:lstStyle/>
          <a:p>
            <a:r>
              <a:rPr lang="zh-TW" altLang="en-US" sz="2000" b="1">
                <a:solidFill>
                  <a:srgbClr val="003300"/>
                </a:solidFill>
                <a:latin typeface="Calibri" pitchFamily="34" charset="0"/>
                <a:ea typeface="新細明體" pitchFamily="18" charset="-120"/>
              </a:rPr>
              <a:t>改善腕橫韌帶彈性</a:t>
            </a:r>
          </a:p>
        </p:txBody>
      </p:sp>
      <p:sp>
        <p:nvSpPr>
          <p:cNvPr id="20" name="向下箭號 19"/>
          <p:cNvSpPr/>
          <p:nvPr/>
        </p:nvSpPr>
        <p:spPr>
          <a:xfrm>
            <a:off x="1476375" y="3068638"/>
            <a:ext cx="4445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21" name="向右箭號 20"/>
          <p:cNvSpPr/>
          <p:nvPr/>
        </p:nvSpPr>
        <p:spPr>
          <a:xfrm>
            <a:off x="2339975" y="4724400"/>
            <a:ext cx="36036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graphicFrame>
        <p:nvGraphicFramePr>
          <p:cNvPr id="83970" name="Object 14"/>
          <p:cNvGraphicFramePr>
            <a:graphicFrameLocks noGrp="1" noChangeAspect="1"/>
          </p:cNvGraphicFramePr>
          <p:nvPr/>
        </p:nvGraphicFramePr>
        <p:xfrm>
          <a:off x="7848600" y="0"/>
          <a:ext cx="1295400" cy="760413"/>
        </p:xfrm>
        <a:graphic>
          <a:graphicData uri="http://schemas.openxmlformats.org/presentationml/2006/ole">
            <p:oleObj spid="_x0000_s83970" name="CorelDRAW" r:id="rId5" imgW="453240" imgH="285480" progId="">
              <p:embed/>
            </p:oleObj>
          </a:graphicData>
        </a:graphic>
      </p:graphicFrame>
      <p:sp>
        <p:nvSpPr>
          <p:cNvPr id="83980" name="矩形 11"/>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1" descr="D:\格式\盈康舍\盈康社講座\痛症怎麽辦\1430621986.jpg"/>
          <p:cNvPicPr>
            <a:picLocks noChangeAspect="1" noChangeArrowheads="1"/>
          </p:cNvPicPr>
          <p:nvPr/>
        </p:nvPicPr>
        <p:blipFill>
          <a:blip r:embed="rId3"/>
          <a:srcRect/>
          <a:stretch>
            <a:fillRect/>
          </a:stretch>
        </p:blipFill>
        <p:spPr bwMode="auto">
          <a:xfrm>
            <a:off x="1908175" y="1412875"/>
            <a:ext cx="5400675" cy="4049713"/>
          </a:xfrm>
          <a:prstGeom prst="rect">
            <a:avLst/>
          </a:prstGeom>
          <a:noFill/>
          <a:ln w="9525">
            <a:noFill/>
            <a:miter lim="800000"/>
            <a:headEnd/>
            <a:tailEnd/>
          </a:ln>
        </p:spPr>
      </p:pic>
      <p:sp>
        <p:nvSpPr>
          <p:cNvPr id="84996" name="矩形 2"/>
          <p:cNvSpPr>
            <a:spLocks noChangeArrowheads="1"/>
          </p:cNvSpPr>
          <p:nvPr/>
        </p:nvSpPr>
        <p:spPr bwMode="auto">
          <a:xfrm>
            <a:off x="3635375" y="476250"/>
            <a:ext cx="1827213" cy="585788"/>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按摩保健</a:t>
            </a:r>
          </a:p>
        </p:txBody>
      </p:sp>
      <p:graphicFrame>
        <p:nvGraphicFramePr>
          <p:cNvPr id="84994" name="Object 14"/>
          <p:cNvGraphicFramePr>
            <a:graphicFrameLocks noGrp="1" noChangeAspect="1"/>
          </p:cNvGraphicFramePr>
          <p:nvPr/>
        </p:nvGraphicFramePr>
        <p:xfrm>
          <a:off x="7848600" y="0"/>
          <a:ext cx="1295400" cy="760413"/>
        </p:xfrm>
        <a:graphic>
          <a:graphicData uri="http://schemas.openxmlformats.org/presentationml/2006/ole">
            <p:oleObj spid="_x0000_s84994" name="CorelDRAW" r:id="rId4" imgW="453240" imgH="285480" progId="">
              <p:embed/>
            </p:oleObj>
          </a:graphicData>
        </a:graphic>
      </p:graphicFrame>
      <p:sp>
        <p:nvSpPr>
          <p:cNvPr id="84997" name="矩形 4"/>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標題 1"/>
          <p:cNvSpPr>
            <a:spLocks noGrp="1"/>
          </p:cNvSpPr>
          <p:nvPr>
            <p:ph type="title"/>
          </p:nvPr>
        </p:nvSpPr>
        <p:spPr>
          <a:xfrm>
            <a:off x="323850" y="0"/>
            <a:ext cx="8229600" cy="1143000"/>
          </a:xfrm>
        </p:spPr>
        <p:txBody>
          <a:bodyPr/>
          <a:lstStyle/>
          <a:p>
            <a:r>
              <a:rPr lang="zh-TW" altLang="zh-TW" b="1" smtClean="0">
                <a:solidFill>
                  <a:srgbClr val="C00000"/>
                </a:solidFill>
              </a:rPr>
              <a:t>肩井</a:t>
            </a:r>
            <a:endParaRPr lang="zh-TW" altLang="en-US" b="1" smtClean="0">
              <a:solidFill>
                <a:srgbClr val="C00000"/>
              </a:solidFill>
            </a:endParaRPr>
          </a:p>
        </p:txBody>
      </p:sp>
      <p:sp>
        <p:nvSpPr>
          <p:cNvPr id="86020" name="矩形 3"/>
          <p:cNvSpPr>
            <a:spLocks noChangeArrowheads="1"/>
          </p:cNvSpPr>
          <p:nvPr/>
        </p:nvSpPr>
        <p:spPr bwMode="auto">
          <a:xfrm>
            <a:off x="179388" y="1412875"/>
            <a:ext cx="8424862" cy="2308225"/>
          </a:xfrm>
          <a:prstGeom prst="rect">
            <a:avLst/>
          </a:prstGeom>
          <a:noFill/>
          <a:ln w="9525">
            <a:noFill/>
            <a:miter lim="800000"/>
            <a:headEnd/>
            <a:tailEnd/>
          </a:ln>
        </p:spPr>
        <p:txBody>
          <a:bodyPr>
            <a:spAutoFit/>
          </a:bodyPr>
          <a:lstStyle/>
          <a:p>
            <a:r>
              <a:rPr lang="zh-TW" altLang="en-US" sz="2400" b="1">
                <a:latin typeface="DFKai-SB" pitchFamily="65" charset="-120"/>
                <a:ea typeface="DFKai-SB" pitchFamily="65" charset="-120"/>
              </a:rPr>
              <a:t>定位：在肩上，前直乳中，當大椎與肩峰端連線的中點上。</a:t>
            </a:r>
            <a:endParaRPr lang="en-US" altLang="zh-TW" sz="2400" b="1">
              <a:latin typeface="DFKai-SB" pitchFamily="65" charset="-120"/>
              <a:ea typeface="DFKai-SB" pitchFamily="65" charset="-120"/>
            </a:endParaRPr>
          </a:p>
          <a:p>
            <a:endParaRPr lang="en-US" altLang="zh-CN" sz="2400">
              <a:latin typeface="DFKai-SB" pitchFamily="65" charset="-120"/>
              <a:ea typeface="DFKai-SB" pitchFamily="65" charset="-120"/>
            </a:endParaRPr>
          </a:p>
          <a:p>
            <a:r>
              <a:rPr lang="zh-TW" altLang="en-US" sz="2400" b="1">
                <a:latin typeface="DFKai-SB" pitchFamily="65" charset="-120"/>
                <a:ea typeface="DFKai-SB" pitchFamily="65" charset="-120"/>
              </a:rPr>
              <a:t>主治：治療肩背部酸痛、肩周炎</a:t>
            </a:r>
            <a:endParaRPr lang="en-US" altLang="zh-CN" sz="2400" b="1">
              <a:latin typeface="DFKai-SB" pitchFamily="65" charset="-120"/>
              <a:ea typeface="DFKai-SB" pitchFamily="65" charset="-120"/>
            </a:endParaRPr>
          </a:p>
          <a:p>
            <a:r>
              <a:rPr lang="zh-TW" altLang="en-US" sz="2400" b="1">
                <a:latin typeface="DFKai-SB" pitchFamily="65" charset="-120"/>
                <a:ea typeface="DFKai-SB" pitchFamily="65" charset="-120"/>
              </a:rPr>
              <a:t>、肩膀疼痛、不能伸舉、頸椎病</a:t>
            </a:r>
            <a:endParaRPr lang="en-US" altLang="zh-CN" sz="2400" b="1">
              <a:latin typeface="DFKai-SB" pitchFamily="65" charset="-120"/>
              <a:ea typeface="DFKai-SB" pitchFamily="65" charset="-120"/>
            </a:endParaRPr>
          </a:p>
          <a:p>
            <a:r>
              <a:rPr lang="zh-TW" altLang="en-US" sz="2400" b="1">
                <a:latin typeface="DFKai-SB" pitchFamily="65" charset="-120"/>
                <a:ea typeface="DFKai-SB" pitchFamily="65" charset="-120"/>
              </a:rPr>
              <a:t>頭項強痛、頸椎活動受限、乳房</a:t>
            </a:r>
            <a:endParaRPr lang="en-US" altLang="zh-CN" sz="2400" b="1">
              <a:latin typeface="DFKai-SB" pitchFamily="65" charset="-120"/>
              <a:ea typeface="DFKai-SB" pitchFamily="65" charset="-120"/>
            </a:endParaRPr>
          </a:p>
          <a:p>
            <a:r>
              <a:rPr lang="zh-TW" altLang="en-US" sz="2400" b="1">
                <a:latin typeface="DFKai-SB" pitchFamily="65" charset="-120"/>
                <a:ea typeface="DFKai-SB" pitchFamily="65" charset="-120"/>
              </a:rPr>
              <a:t>紅腫疼痛等。</a:t>
            </a:r>
          </a:p>
        </p:txBody>
      </p:sp>
      <p:pic>
        <p:nvPicPr>
          <p:cNvPr id="86021" name="Picture 3" descr="D:\格式\盈康舍\盈康社課程及報名\2014-1-10實用經絡刮痧療法工作坊\MN09_007.jpg"/>
          <p:cNvPicPr>
            <a:picLocks noChangeAspect="1" noChangeArrowheads="1"/>
          </p:cNvPicPr>
          <p:nvPr/>
        </p:nvPicPr>
        <p:blipFill>
          <a:blip r:embed="rId3"/>
          <a:srcRect/>
          <a:stretch>
            <a:fillRect/>
          </a:stretch>
        </p:blipFill>
        <p:spPr bwMode="auto">
          <a:xfrm>
            <a:off x="4932363" y="2205038"/>
            <a:ext cx="3960812" cy="3959225"/>
          </a:xfrm>
          <a:prstGeom prst="rect">
            <a:avLst/>
          </a:prstGeom>
          <a:noFill/>
          <a:ln w="9525">
            <a:noFill/>
            <a:miter lim="800000"/>
            <a:headEnd/>
            <a:tailEnd/>
          </a:ln>
        </p:spPr>
      </p:pic>
      <p:graphicFrame>
        <p:nvGraphicFramePr>
          <p:cNvPr id="86018" name="Object 14"/>
          <p:cNvGraphicFramePr>
            <a:graphicFrameLocks noGrp="1" noChangeAspect="1"/>
          </p:cNvGraphicFramePr>
          <p:nvPr/>
        </p:nvGraphicFramePr>
        <p:xfrm>
          <a:off x="7848600" y="0"/>
          <a:ext cx="1295400" cy="760413"/>
        </p:xfrm>
        <a:graphic>
          <a:graphicData uri="http://schemas.openxmlformats.org/presentationml/2006/ole">
            <p:oleObj spid="_x0000_s86018" name="CorelDRAW" r:id="rId4" imgW="453240" imgH="285480" progId="">
              <p:embed/>
            </p:oleObj>
          </a:graphicData>
        </a:graphic>
      </p:graphicFrame>
      <p:sp>
        <p:nvSpPr>
          <p:cNvPr id="86022"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矩形 2"/>
          <p:cNvSpPr>
            <a:spLocks noChangeArrowheads="1"/>
          </p:cNvSpPr>
          <p:nvPr/>
        </p:nvSpPr>
        <p:spPr bwMode="auto">
          <a:xfrm>
            <a:off x="2987675" y="188913"/>
            <a:ext cx="2236788"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常見的痛症</a:t>
            </a:r>
          </a:p>
        </p:txBody>
      </p:sp>
      <p:sp>
        <p:nvSpPr>
          <p:cNvPr id="10244" name="矩形 4"/>
          <p:cNvSpPr>
            <a:spLocks noChangeArrowheads="1"/>
          </p:cNvSpPr>
          <p:nvPr/>
        </p:nvSpPr>
        <p:spPr bwMode="auto">
          <a:xfrm>
            <a:off x="468313" y="908050"/>
            <a:ext cx="1979612" cy="523875"/>
          </a:xfrm>
          <a:prstGeom prst="rect">
            <a:avLst/>
          </a:prstGeom>
          <a:noFill/>
          <a:ln w="9525">
            <a:noFill/>
            <a:miter lim="800000"/>
            <a:headEnd/>
            <a:tailEnd/>
          </a:ln>
        </p:spPr>
        <p:txBody>
          <a:bodyPr wrap="none">
            <a:spAutoFit/>
          </a:bodyPr>
          <a:lstStyle/>
          <a:p>
            <a:r>
              <a:rPr lang="zh-TW" altLang="zh-TW" sz="2800" b="1">
                <a:solidFill>
                  <a:srgbClr val="002060"/>
                </a:solidFill>
                <a:latin typeface="Calibri" pitchFamily="34" charset="0"/>
                <a:ea typeface="新細明體" pitchFamily="18" charset="-120"/>
              </a:rPr>
              <a:t>腕管綜合症</a:t>
            </a:r>
            <a:endParaRPr lang="zh-TW" altLang="en-US" sz="2800">
              <a:solidFill>
                <a:srgbClr val="002060"/>
              </a:solidFill>
              <a:latin typeface="Calibri" pitchFamily="34" charset="0"/>
              <a:ea typeface="新細明體" pitchFamily="18" charset="-120"/>
            </a:endParaRPr>
          </a:p>
        </p:txBody>
      </p:sp>
      <p:sp>
        <p:nvSpPr>
          <p:cNvPr id="10245" name="矩形 7"/>
          <p:cNvSpPr>
            <a:spLocks noChangeArrowheads="1"/>
          </p:cNvSpPr>
          <p:nvPr/>
        </p:nvSpPr>
        <p:spPr bwMode="auto">
          <a:xfrm>
            <a:off x="539750" y="2420938"/>
            <a:ext cx="8064500" cy="2124075"/>
          </a:xfrm>
          <a:prstGeom prst="rect">
            <a:avLst/>
          </a:prstGeom>
          <a:noFill/>
          <a:ln w="9525">
            <a:noFill/>
            <a:miter lim="800000"/>
            <a:headEnd/>
            <a:tailEnd/>
          </a:ln>
        </p:spPr>
        <p:txBody>
          <a:bodyPr>
            <a:spAutoFit/>
          </a:bodyPr>
          <a:lstStyle/>
          <a:p>
            <a:r>
              <a:rPr lang="zh-TW" altLang="zh-TW" sz="2200">
                <a:latin typeface="Calibri" pitchFamily="34" charset="0"/>
                <a:ea typeface="新細明體" pitchFamily="18" charset="-120"/>
              </a:rPr>
              <a:t>正中神經線是從頸椎開始，經手腕腕管一直延伸至手指，負責拇指、食指、中指及半隻無名指的感覺，及部份手掌及手指肌肉功能。</a:t>
            </a:r>
            <a:r>
              <a:rPr lang="en-US" altLang="zh-TW" sz="2200">
                <a:latin typeface="Calibri" pitchFamily="34" charset="0"/>
                <a:ea typeface="新細明體" pitchFamily="18" charset="-120"/>
              </a:rPr>
              <a:t/>
            </a:r>
            <a:br>
              <a:rPr lang="en-US" altLang="zh-TW" sz="2200">
                <a:latin typeface="Calibri" pitchFamily="34" charset="0"/>
                <a:ea typeface="新細明體" pitchFamily="18" charset="-120"/>
              </a:rPr>
            </a:br>
            <a:r>
              <a:rPr lang="zh-TW" altLang="zh-TW" sz="2200">
                <a:latin typeface="Calibri" pitchFamily="34" charset="0"/>
                <a:ea typeface="新細明體" pitchFamily="18" charset="-120"/>
              </a:rPr>
              <a:t>由於手腕腕管空間有限，手腕長時間屈曲或受壓，導致腕內的肌腱、神經線組織發炎、勞損、韌帶硬化或增厚，腫脹的軟組織會不斷互相擠壓。</a:t>
            </a:r>
            <a:endParaRPr lang="zh-TW" altLang="en-US" sz="2200">
              <a:latin typeface="Calibri" pitchFamily="34" charset="0"/>
              <a:ea typeface="新細明體" pitchFamily="18" charset="-120"/>
            </a:endParaRPr>
          </a:p>
        </p:txBody>
      </p:sp>
      <p:pic>
        <p:nvPicPr>
          <p:cNvPr id="10246" name="Picture 4" descr="D:\格式\盈康舍\盈康社講座\痛症怎麽辦\w010002.jpg"/>
          <p:cNvPicPr>
            <a:picLocks noChangeAspect="1" noChangeArrowheads="1"/>
          </p:cNvPicPr>
          <p:nvPr/>
        </p:nvPicPr>
        <p:blipFill>
          <a:blip r:embed="rId3"/>
          <a:srcRect/>
          <a:stretch>
            <a:fillRect/>
          </a:stretch>
        </p:blipFill>
        <p:spPr bwMode="auto">
          <a:xfrm>
            <a:off x="2700338" y="4221163"/>
            <a:ext cx="5667375" cy="2492375"/>
          </a:xfrm>
          <a:prstGeom prst="rect">
            <a:avLst/>
          </a:prstGeom>
          <a:noFill/>
          <a:ln w="9525">
            <a:noFill/>
            <a:miter lim="800000"/>
            <a:headEnd/>
            <a:tailEnd/>
          </a:ln>
        </p:spPr>
      </p:pic>
      <p:sp>
        <p:nvSpPr>
          <p:cNvPr id="10247" name="矩形 10"/>
          <p:cNvSpPr>
            <a:spLocks noChangeArrowheads="1"/>
          </p:cNvSpPr>
          <p:nvPr/>
        </p:nvSpPr>
        <p:spPr bwMode="auto">
          <a:xfrm>
            <a:off x="468313" y="1412875"/>
            <a:ext cx="7848600" cy="954088"/>
          </a:xfrm>
          <a:prstGeom prst="rect">
            <a:avLst/>
          </a:prstGeom>
          <a:noFill/>
          <a:ln w="9525">
            <a:noFill/>
            <a:miter lim="800000"/>
            <a:headEnd/>
            <a:tailEnd/>
          </a:ln>
        </p:spPr>
        <p:txBody>
          <a:bodyPr>
            <a:spAutoFit/>
          </a:bodyPr>
          <a:lstStyle/>
          <a:p>
            <a:r>
              <a:rPr lang="zh-TW" altLang="en-US" sz="2800" b="1">
                <a:latin typeface="Calibri" pitchFamily="34" charset="0"/>
                <a:ea typeface="新細明體" pitchFamily="18" charset="-120"/>
              </a:rPr>
              <a:t>腕管綜合症</a:t>
            </a:r>
            <a:r>
              <a:rPr lang="zh-TW" altLang="en-US" sz="2800">
                <a:latin typeface="Calibri" pitchFamily="34" charset="0"/>
                <a:ea typeface="新細明體" pitchFamily="18" charset="-120"/>
              </a:rPr>
              <a:t>是正中神經在腕管內受壓而引起的手指麻木等症狀。</a:t>
            </a:r>
          </a:p>
        </p:txBody>
      </p:sp>
      <p:graphicFrame>
        <p:nvGraphicFramePr>
          <p:cNvPr id="10242" name="Object 14"/>
          <p:cNvGraphicFramePr>
            <a:graphicFrameLocks noGrp="1" noChangeAspect="1"/>
          </p:cNvGraphicFramePr>
          <p:nvPr/>
        </p:nvGraphicFramePr>
        <p:xfrm>
          <a:off x="7848600" y="0"/>
          <a:ext cx="1295400" cy="760413"/>
        </p:xfrm>
        <a:graphic>
          <a:graphicData uri="http://schemas.openxmlformats.org/presentationml/2006/ole">
            <p:oleObj spid="_x0000_s10242" name="CorelDRAW" r:id="rId4" imgW="453240" imgH="285480" progId="">
              <p:embed/>
            </p:oleObj>
          </a:graphicData>
        </a:graphic>
      </p:graphicFrame>
      <p:sp>
        <p:nvSpPr>
          <p:cNvPr id="10248" name="矩形 8"/>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2" descr="http://actoflove.hkskh.org/site/Host/aol/UserFiles/image/%E8%B6%B3%E5%BA%95%E7%AD%8B%E8%86%9C%E7%82%8E_%E5%9C%96%E5%85%AD_%E4%BC%B8%E5%B1%95%E5%B0%8F%E8%85%BF%E5%BE%8C%E7%AD%8B_s.jpg"/>
          <p:cNvPicPr>
            <a:picLocks noChangeAspect="1" noChangeArrowheads="1"/>
          </p:cNvPicPr>
          <p:nvPr/>
        </p:nvPicPr>
        <p:blipFill>
          <a:blip r:embed="rId3"/>
          <a:srcRect/>
          <a:stretch>
            <a:fillRect/>
          </a:stretch>
        </p:blipFill>
        <p:spPr bwMode="auto">
          <a:xfrm>
            <a:off x="5580063" y="908050"/>
            <a:ext cx="2743200" cy="3657600"/>
          </a:xfrm>
          <a:prstGeom prst="rect">
            <a:avLst/>
          </a:prstGeom>
          <a:noFill/>
          <a:ln w="9525">
            <a:noFill/>
            <a:miter lim="800000"/>
            <a:headEnd/>
            <a:tailEnd/>
          </a:ln>
        </p:spPr>
      </p:pic>
      <p:sp>
        <p:nvSpPr>
          <p:cNvPr id="87044" name="矩形 4"/>
          <p:cNvSpPr>
            <a:spLocks noChangeArrowheads="1"/>
          </p:cNvSpPr>
          <p:nvPr/>
        </p:nvSpPr>
        <p:spPr bwMode="auto">
          <a:xfrm>
            <a:off x="0" y="836613"/>
            <a:ext cx="5292725" cy="2678112"/>
          </a:xfrm>
          <a:prstGeom prst="rect">
            <a:avLst/>
          </a:prstGeom>
          <a:noFill/>
          <a:ln w="9525">
            <a:noFill/>
            <a:miter lim="800000"/>
            <a:headEnd/>
            <a:tailEnd/>
          </a:ln>
        </p:spPr>
        <p:txBody>
          <a:bodyPr>
            <a:spAutoFit/>
          </a:bodyPr>
          <a:lstStyle/>
          <a:p>
            <a:r>
              <a:rPr lang="zh-TW" altLang="en-US" sz="2400">
                <a:latin typeface="Calibri" pitchFamily="34" charset="0"/>
                <a:ea typeface="新細明體" pitchFamily="18" charset="-120"/>
              </a:rPr>
              <a:t>伸展小腿後筋：因足底筋膜炎會促使足跟肌腱縮短，增加對足底筋膜的拉扯力，使足底筋膜炎症狀惡化，故亦需伸展小腿後筋。手扶穩固物，做弓箭步，前腳慢慢地半蹲、後腳往後伸直腳跟不能離地，腳尖向前，停約三十秒，左各十次。</a:t>
            </a:r>
          </a:p>
        </p:txBody>
      </p:sp>
      <p:pic>
        <p:nvPicPr>
          <p:cNvPr id="87045" name="Picture 3" descr="E:\盈康舍\盈康社講座\痛症怎麽辦\痛症素材\6359112615190291271882914a.jpg"/>
          <p:cNvPicPr>
            <a:picLocks noChangeAspect="1" noChangeArrowheads="1"/>
          </p:cNvPicPr>
          <p:nvPr/>
        </p:nvPicPr>
        <p:blipFill>
          <a:blip r:embed="rId4"/>
          <a:srcRect/>
          <a:stretch>
            <a:fillRect/>
          </a:stretch>
        </p:blipFill>
        <p:spPr bwMode="auto">
          <a:xfrm>
            <a:off x="2268538" y="3613150"/>
            <a:ext cx="2879725" cy="3244850"/>
          </a:xfrm>
          <a:prstGeom prst="rect">
            <a:avLst/>
          </a:prstGeom>
          <a:noFill/>
          <a:ln w="9525">
            <a:noFill/>
            <a:miter lim="800000"/>
            <a:headEnd/>
            <a:tailEnd/>
          </a:ln>
        </p:spPr>
      </p:pic>
      <p:sp>
        <p:nvSpPr>
          <p:cNvPr id="87046" name="矩形 6"/>
          <p:cNvSpPr>
            <a:spLocks noChangeArrowheads="1"/>
          </p:cNvSpPr>
          <p:nvPr/>
        </p:nvSpPr>
        <p:spPr bwMode="auto">
          <a:xfrm>
            <a:off x="3059113" y="115888"/>
            <a:ext cx="2236787" cy="708025"/>
          </a:xfrm>
          <a:prstGeom prst="rect">
            <a:avLst/>
          </a:prstGeom>
          <a:noFill/>
          <a:ln w="9525">
            <a:noFill/>
            <a:miter lim="800000"/>
            <a:headEnd/>
            <a:tailEnd/>
          </a:ln>
        </p:spPr>
        <p:txBody>
          <a:bodyPr wrap="none">
            <a:spAutoFit/>
          </a:bodyPr>
          <a:lstStyle/>
          <a:p>
            <a:pPr algn="ctr"/>
            <a:r>
              <a:rPr lang="zh-TW" altLang="en-US" sz="4000" b="1">
                <a:solidFill>
                  <a:srgbClr val="A50021"/>
                </a:solidFill>
                <a:latin typeface="萬用粗標準宋體"/>
                <a:ea typeface="萬用粗標準宋體"/>
                <a:cs typeface="萬用粗標準宋體"/>
              </a:rPr>
              <a:t>小腿伸展</a:t>
            </a:r>
          </a:p>
        </p:txBody>
      </p:sp>
      <p:sp>
        <p:nvSpPr>
          <p:cNvPr id="87047" name="矩形 7"/>
          <p:cNvSpPr>
            <a:spLocks noChangeArrowheads="1"/>
          </p:cNvSpPr>
          <p:nvPr/>
        </p:nvSpPr>
        <p:spPr bwMode="auto">
          <a:xfrm>
            <a:off x="5076825" y="5445125"/>
            <a:ext cx="3262313" cy="400050"/>
          </a:xfrm>
          <a:prstGeom prst="rect">
            <a:avLst/>
          </a:prstGeom>
          <a:noFill/>
          <a:ln w="9525">
            <a:noFill/>
            <a:miter lim="800000"/>
            <a:headEnd/>
            <a:tailEnd/>
          </a:ln>
        </p:spPr>
        <p:txBody>
          <a:bodyPr wrap="none">
            <a:spAutoFit/>
          </a:bodyPr>
          <a:lstStyle/>
          <a:p>
            <a:r>
              <a:rPr lang="zh-TW" altLang="en-US" sz="2000" b="1">
                <a:solidFill>
                  <a:srgbClr val="003300"/>
                </a:solidFill>
                <a:latin typeface="Calibri" pitchFamily="34" charset="0"/>
                <a:ea typeface="新細明體" pitchFamily="18" charset="-120"/>
              </a:rPr>
              <a:t>改善比目魚肌及腓腸肌彈性</a:t>
            </a:r>
          </a:p>
        </p:txBody>
      </p:sp>
      <p:graphicFrame>
        <p:nvGraphicFramePr>
          <p:cNvPr id="87042" name="Object 14"/>
          <p:cNvGraphicFramePr>
            <a:graphicFrameLocks noGrp="1" noChangeAspect="1"/>
          </p:cNvGraphicFramePr>
          <p:nvPr/>
        </p:nvGraphicFramePr>
        <p:xfrm>
          <a:off x="7848600" y="0"/>
          <a:ext cx="1295400" cy="760413"/>
        </p:xfrm>
        <a:graphic>
          <a:graphicData uri="http://schemas.openxmlformats.org/presentationml/2006/ole">
            <p:oleObj spid="_x0000_s87042" name="CorelDRAW" r:id="rId5" imgW="453240" imgH="285480" progId="">
              <p:embed/>
            </p:oleObj>
          </a:graphicData>
        </a:graphic>
      </p:graphicFrame>
      <p:sp>
        <p:nvSpPr>
          <p:cNvPr id="87048" name="矩形 9"/>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2"/>
          <p:cNvSpPr txBox="1">
            <a:spLocks noChangeArrowheads="1"/>
          </p:cNvSpPr>
          <p:nvPr/>
        </p:nvSpPr>
        <p:spPr bwMode="auto">
          <a:xfrm>
            <a:off x="1752600" y="0"/>
            <a:ext cx="5867400" cy="701675"/>
          </a:xfrm>
          <a:prstGeom prst="rect">
            <a:avLst/>
          </a:prstGeom>
          <a:noFill/>
          <a:ln w="9525">
            <a:noFill/>
            <a:miter lim="800000"/>
            <a:headEnd/>
            <a:tailEnd/>
          </a:ln>
        </p:spPr>
        <p:txBody>
          <a:bodyPr>
            <a:spAutoFit/>
          </a:bodyPr>
          <a:lstStyle/>
          <a:p>
            <a:pPr algn="ctr"/>
            <a:r>
              <a:rPr lang="en-US" altLang="zh-TW" sz="4000" b="1">
                <a:solidFill>
                  <a:srgbClr val="A50021"/>
                </a:solidFill>
                <a:latin typeface="Calibri" pitchFamily="34" charset="0"/>
                <a:ea typeface="DFKai-SB" pitchFamily="65" charset="-120"/>
              </a:rPr>
              <a:t> </a:t>
            </a:r>
            <a:r>
              <a:rPr lang="zh-TW" altLang="en-US" sz="4000" b="1">
                <a:solidFill>
                  <a:srgbClr val="A50021"/>
                </a:solidFill>
                <a:latin typeface="Calibri" pitchFamily="34" charset="0"/>
                <a:ea typeface="DFKai-SB" pitchFamily="65" charset="-120"/>
              </a:rPr>
              <a:t>小腿伸展</a:t>
            </a:r>
          </a:p>
        </p:txBody>
      </p:sp>
      <p:sp>
        <p:nvSpPr>
          <p:cNvPr id="88068" name="Text Box 3"/>
          <p:cNvSpPr txBox="1">
            <a:spLocks noChangeArrowheads="1"/>
          </p:cNvSpPr>
          <p:nvPr/>
        </p:nvSpPr>
        <p:spPr bwMode="auto">
          <a:xfrm>
            <a:off x="685800" y="685800"/>
            <a:ext cx="8077200" cy="1857375"/>
          </a:xfrm>
          <a:prstGeom prst="rect">
            <a:avLst/>
          </a:prstGeom>
          <a:noFill/>
          <a:ln w="9525">
            <a:noFill/>
            <a:miter lim="800000"/>
            <a:headEnd/>
            <a:tailEnd/>
          </a:ln>
        </p:spPr>
        <p:txBody>
          <a:bodyPr>
            <a:spAutoFit/>
          </a:bodyPr>
          <a:lstStyle/>
          <a:p>
            <a:pPr>
              <a:spcBef>
                <a:spcPct val="50000"/>
              </a:spcBef>
            </a:pPr>
            <a:r>
              <a:rPr lang="zh-TW" altLang="en-US">
                <a:latin typeface="DFKai-SB" pitchFamily="65" charset="-120"/>
                <a:ea typeface="DFKai-SB" pitchFamily="65" charset="-120"/>
              </a:rPr>
              <a:t>前臂抵住牆壁，頭靠在手背上，彎曲前腳膝蓋</a:t>
            </a:r>
            <a:r>
              <a:rPr lang="zh-TW" altLang="en-US">
                <a:ea typeface="DFKai-SB" pitchFamily="65" charset="-120"/>
              </a:rPr>
              <a:t>、靠近牆，後腳撐直，腳掌向前或略為朝內平貼地面。接下來，腳的位置不動，臀部慢慢前移，輕鬆伸展小腿肌肉</a:t>
            </a:r>
            <a:r>
              <a:rPr lang="en-US" altLang="zh-TW">
                <a:ea typeface="DFKai-SB" pitchFamily="65" charset="-120"/>
              </a:rPr>
              <a:t>10</a:t>
            </a:r>
            <a:r>
              <a:rPr lang="zh-TW" altLang="en-US">
                <a:ea typeface="DFKai-SB" pitchFamily="65" charset="-120"/>
              </a:rPr>
              <a:t>秒，再往前推一點做進階伸展</a:t>
            </a:r>
            <a:r>
              <a:rPr lang="en-US" altLang="zh-TW">
                <a:ea typeface="DFKai-SB" pitchFamily="65" charset="-120"/>
              </a:rPr>
              <a:t>10</a:t>
            </a:r>
            <a:r>
              <a:rPr lang="zh-TW" altLang="en-US">
                <a:ea typeface="DFKai-SB" pitchFamily="65" charset="-120"/>
              </a:rPr>
              <a:t>秒。</a:t>
            </a:r>
            <a:r>
              <a:rPr lang="zh-TW" altLang="en-US" sz="2000">
                <a:latin typeface="DFKai-SB" pitchFamily="65" charset="-120"/>
                <a:ea typeface="DFKai-SB" pitchFamily="65" charset="-120"/>
              </a:rPr>
              <a:t/>
            </a:r>
            <a:br>
              <a:rPr lang="zh-TW" altLang="en-US" sz="2000">
                <a:latin typeface="DFKai-SB" pitchFamily="65" charset="-120"/>
                <a:ea typeface="DFKai-SB" pitchFamily="65" charset="-120"/>
              </a:rPr>
            </a:br>
            <a:endParaRPr lang="zh-TW" altLang="en-US" sz="2000">
              <a:latin typeface="DFKai-SB" pitchFamily="65" charset="-120"/>
              <a:ea typeface="DFKai-SB" pitchFamily="65" charset="-120"/>
            </a:endParaRPr>
          </a:p>
        </p:txBody>
      </p:sp>
      <p:pic>
        <p:nvPicPr>
          <p:cNvPr id="88069" name="Picture 4" descr="圖片15-1"/>
          <p:cNvPicPr>
            <a:picLocks noChangeAspect="1" noChangeArrowheads="1"/>
          </p:cNvPicPr>
          <p:nvPr/>
        </p:nvPicPr>
        <p:blipFill>
          <a:blip r:embed="rId3"/>
          <a:srcRect/>
          <a:stretch>
            <a:fillRect/>
          </a:stretch>
        </p:blipFill>
        <p:spPr bwMode="auto">
          <a:xfrm>
            <a:off x="838200" y="2209800"/>
            <a:ext cx="2359025" cy="3006725"/>
          </a:xfrm>
          <a:prstGeom prst="rect">
            <a:avLst/>
          </a:prstGeom>
          <a:noFill/>
          <a:ln w="9525">
            <a:noFill/>
            <a:miter lim="800000"/>
            <a:headEnd/>
            <a:tailEnd/>
          </a:ln>
        </p:spPr>
      </p:pic>
      <p:pic>
        <p:nvPicPr>
          <p:cNvPr id="88070" name="Picture 5" descr="圖片16-1"/>
          <p:cNvPicPr>
            <a:picLocks noChangeAspect="1" noChangeArrowheads="1"/>
          </p:cNvPicPr>
          <p:nvPr/>
        </p:nvPicPr>
        <p:blipFill>
          <a:blip r:embed="rId4"/>
          <a:srcRect/>
          <a:stretch>
            <a:fillRect/>
          </a:stretch>
        </p:blipFill>
        <p:spPr bwMode="auto">
          <a:xfrm>
            <a:off x="3733800" y="2286000"/>
            <a:ext cx="1287463" cy="2286000"/>
          </a:xfrm>
          <a:prstGeom prst="rect">
            <a:avLst/>
          </a:prstGeom>
          <a:noFill/>
          <a:ln w="9525">
            <a:noFill/>
            <a:miter lim="800000"/>
            <a:headEnd/>
            <a:tailEnd/>
          </a:ln>
        </p:spPr>
      </p:pic>
      <p:pic>
        <p:nvPicPr>
          <p:cNvPr id="88071" name="Picture 6" descr="圖片17-1"/>
          <p:cNvPicPr>
            <a:picLocks noChangeAspect="1" noChangeArrowheads="1"/>
          </p:cNvPicPr>
          <p:nvPr/>
        </p:nvPicPr>
        <p:blipFill>
          <a:blip r:embed="rId5"/>
          <a:srcRect/>
          <a:stretch>
            <a:fillRect/>
          </a:stretch>
        </p:blipFill>
        <p:spPr bwMode="auto">
          <a:xfrm>
            <a:off x="5715000" y="2057400"/>
            <a:ext cx="1592263" cy="2362200"/>
          </a:xfrm>
          <a:prstGeom prst="rect">
            <a:avLst/>
          </a:prstGeom>
          <a:noFill/>
          <a:ln w="9525">
            <a:noFill/>
            <a:miter lim="800000"/>
            <a:headEnd/>
            <a:tailEnd/>
          </a:ln>
        </p:spPr>
      </p:pic>
      <p:sp>
        <p:nvSpPr>
          <p:cNvPr id="88072" name="Text Box 7"/>
          <p:cNvSpPr txBox="1">
            <a:spLocks noChangeArrowheads="1"/>
          </p:cNvSpPr>
          <p:nvPr/>
        </p:nvSpPr>
        <p:spPr bwMode="auto">
          <a:xfrm>
            <a:off x="3886200" y="4572000"/>
            <a:ext cx="4114800" cy="366713"/>
          </a:xfrm>
          <a:prstGeom prst="rect">
            <a:avLst/>
          </a:prstGeom>
          <a:noFill/>
          <a:ln w="9525">
            <a:noFill/>
            <a:miter lim="800000"/>
            <a:headEnd/>
            <a:tailEnd/>
          </a:ln>
        </p:spPr>
        <p:txBody>
          <a:bodyPr>
            <a:spAutoFit/>
          </a:bodyPr>
          <a:lstStyle/>
          <a:p>
            <a:pPr>
              <a:spcBef>
                <a:spcPct val="50000"/>
              </a:spcBef>
            </a:pPr>
            <a:r>
              <a:rPr lang="zh-TW" altLang="en-US">
                <a:ea typeface="新細明體" pitchFamily="18" charset="-120"/>
              </a:rPr>
              <a:t>　</a:t>
            </a:r>
            <a:r>
              <a:rPr lang="zh-TW" altLang="en-US" b="1">
                <a:solidFill>
                  <a:srgbClr val="3333CC"/>
                </a:solidFill>
                <a:ea typeface="DFKai-SB" pitchFamily="65" charset="-120"/>
              </a:rPr>
              <a:t>錯誤　　          　腳掌正確方向　</a:t>
            </a:r>
          </a:p>
        </p:txBody>
      </p:sp>
      <p:sp>
        <p:nvSpPr>
          <p:cNvPr id="88073" name="Text Box 8"/>
          <p:cNvSpPr txBox="1">
            <a:spLocks noChangeArrowheads="1"/>
          </p:cNvSpPr>
          <p:nvPr/>
        </p:nvSpPr>
        <p:spPr bwMode="auto">
          <a:xfrm>
            <a:off x="1600200" y="5334000"/>
            <a:ext cx="6400800" cy="396875"/>
          </a:xfrm>
          <a:prstGeom prst="rect">
            <a:avLst/>
          </a:prstGeom>
          <a:solidFill>
            <a:srgbClr val="C0C0C0"/>
          </a:solidFill>
          <a:ln w="9525">
            <a:noFill/>
            <a:miter lim="800000"/>
            <a:headEnd/>
            <a:tailEnd/>
          </a:ln>
        </p:spPr>
        <p:txBody>
          <a:bodyPr>
            <a:spAutoFit/>
          </a:bodyPr>
          <a:lstStyle/>
          <a:p>
            <a:pPr algn="r">
              <a:spcBef>
                <a:spcPct val="50000"/>
              </a:spcBef>
            </a:pPr>
            <a:r>
              <a:rPr lang="en-US" altLang="zh-TW" b="1">
                <a:solidFill>
                  <a:srgbClr val="990033"/>
                </a:solidFill>
              </a:rPr>
              <a:t>Note</a:t>
            </a:r>
            <a:r>
              <a:rPr lang="en-US" altLang="zh-TW" b="1">
                <a:solidFill>
                  <a:srgbClr val="990033"/>
                </a:solidFill>
                <a:latin typeface="宋体" charset="-122"/>
              </a:rPr>
              <a:t>:</a:t>
            </a:r>
            <a:r>
              <a:rPr lang="zh-TW" altLang="en-US" sz="2000" b="1">
                <a:solidFill>
                  <a:srgbClr val="990033"/>
                </a:solidFill>
                <a:latin typeface="DFKai-SB" pitchFamily="65" charset="-120"/>
                <a:ea typeface="DFKai-SB" pitchFamily="65" charset="-120"/>
              </a:rPr>
              <a:t>開始前先熱身</a:t>
            </a:r>
            <a:r>
              <a:rPr lang="en-US" altLang="zh-TW" sz="2000" b="1">
                <a:solidFill>
                  <a:srgbClr val="990033"/>
                </a:solidFill>
                <a:latin typeface="DFKai-SB" pitchFamily="65" charset="-120"/>
                <a:ea typeface="DFKai-SB" pitchFamily="65" charset="-120"/>
              </a:rPr>
              <a:t>2-3</a:t>
            </a:r>
            <a:r>
              <a:rPr lang="zh-TW" altLang="en-US" sz="2000" b="1">
                <a:solidFill>
                  <a:srgbClr val="990033"/>
                </a:solidFill>
                <a:latin typeface="DFKai-SB" pitchFamily="65" charset="-120"/>
                <a:ea typeface="DFKai-SB" pitchFamily="65" charset="-120"/>
              </a:rPr>
              <a:t>分鐘（踏步、雙手在胸前擺動）</a:t>
            </a:r>
          </a:p>
        </p:txBody>
      </p:sp>
      <p:sp>
        <p:nvSpPr>
          <p:cNvPr id="88074" name="Line 9"/>
          <p:cNvSpPr>
            <a:spLocks noChangeShapeType="1"/>
          </p:cNvSpPr>
          <p:nvPr/>
        </p:nvSpPr>
        <p:spPr bwMode="auto">
          <a:xfrm>
            <a:off x="914400" y="4572000"/>
            <a:ext cx="360363" cy="73025"/>
          </a:xfrm>
          <a:prstGeom prst="line">
            <a:avLst/>
          </a:prstGeom>
          <a:noFill/>
          <a:ln w="19050">
            <a:solidFill>
              <a:srgbClr val="990033"/>
            </a:solidFill>
            <a:round/>
            <a:headEnd/>
            <a:tailEnd type="triangle" w="med" len="med"/>
          </a:ln>
        </p:spPr>
        <p:txBody>
          <a:bodyPr/>
          <a:lstStyle/>
          <a:p>
            <a:endParaRPr lang="zh-CN" altLang="en-US"/>
          </a:p>
        </p:txBody>
      </p:sp>
      <p:sp>
        <p:nvSpPr>
          <p:cNvPr id="88075" name="Line 10"/>
          <p:cNvSpPr>
            <a:spLocks noChangeShapeType="1"/>
          </p:cNvSpPr>
          <p:nvPr/>
        </p:nvSpPr>
        <p:spPr bwMode="auto">
          <a:xfrm flipH="1">
            <a:off x="1371600" y="4953000"/>
            <a:ext cx="358775" cy="0"/>
          </a:xfrm>
          <a:prstGeom prst="line">
            <a:avLst/>
          </a:prstGeom>
          <a:noFill/>
          <a:ln w="19050">
            <a:solidFill>
              <a:srgbClr val="990033"/>
            </a:solidFill>
            <a:round/>
            <a:headEnd/>
            <a:tailEnd type="triangle" w="med" len="med"/>
          </a:ln>
        </p:spPr>
        <p:txBody>
          <a:bodyPr/>
          <a:lstStyle/>
          <a:p>
            <a:endParaRPr lang="zh-CN" altLang="en-US"/>
          </a:p>
        </p:txBody>
      </p:sp>
      <p:graphicFrame>
        <p:nvGraphicFramePr>
          <p:cNvPr id="88066" name="Object 14"/>
          <p:cNvGraphicFramePr>
            <a:graphicFrameLocks noGrp="1" noChangeAspect="1"/>
          </p:cNvGraphicFramePr>
          <p:nvPr/>
        </p:nvGraphicFramePr>
        <p:xfrm>
          <a:off x="7848600" y="0"/>
          <a:ext cx="1295400" cy="760413"/>
        </p:xfrm>
        <a:graphic>
          <a:graphicData uri="http://schemas.openxmlformats.org/presentationml/2006/ole">
            <p:oleObj spid="_x0000_s88066" name="CorelDRAW" r:id="rId6" imgW="453240" imgH="285480" progId="">
              <p:embed/>
            </p:oleObj>
          </a:graphicData>
        </a:graphic>
      </p:graphicFrame>
      <p:sp>
        <p:nvSpPr>
          <p:cNvPr id="88076" name="矩形 11"/>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1143000" y="304800"/>
            <a:ext cx="7010400" cy="641350"/>
          </a:xfrm>
          <a:prstGeom prst="rect">
            <a:avLst/>
          </a:prstGeom>
          <a:noFill/>
          <a:ln w="9525">
            <a:noFill/>
            <a:miter lim="800000"/>
            <a:headEnd/>
            <a:tailEnd/>
          </a:ln>
        </p:spPr>
        <p:txBody>
          <a:bodyPr>
            <a:spAutoFit/>
          </a:bodyPr>
          <a:lstStyle/>
          <a:p>
            <a:pPr algn="ctr"/>
            <a:r>
              <a:rPr lang="zh-TW" altLang="en-US" sz="3600" b="1">
                <a:solidFill>
                  <a:srgbClr val="A50021"/>
                </a:solidFill>
                <a:latin typeface="DFKai-SB" pitchFamily="65" charset="-120"/>
                <a:ea typeface="DFKai-SB" pitchFamily="65" charset="-120"/>
              </a:rPr>
              <a:t>電腦族、伏案族 全身伸展</a:t>
            </a:r>
            <a:r>
              <a:rPr lang="en-US" altLang="zh-TW" sz="2000" b="1">
                <a:solidFill>
                  <a:srgbClr val="A50021"/>
                </a:solidFill>
                <a:ea typeface="DFKai-SB" pitchFamily="65" charset="-120"/>
              </a:rPr>
              <a:t>(</a:t>
            </a:r>
            <a:r>
              <a:rPr lang="zh-TW" altLang="en-US" sz="2000" b="1">
                <a:solidFill>
                  <a:srgbClr val="A50021"/>
                </a:solidFill>
                <a:ea typeface="DFKai-SB" pitchFamily="65" charset="-120"/>
              </a:rPr>
              <a:t>約</a:t>
            </a:r>
            <a:r>
              <a:rPr lang="en-US" altLang="zh-TW" sz="2000" b="1">
                <a:solidFill>
                  <a:srgbClr val="A50021"/>
                </a:solidFill>
                <a:ea typeface="DFKai-SB" pitchFamily="65" charset="-120"/>
              </a:rPr>
              <a:t>4 </a:t>
            </a:r>
            <a:r>
              <a:rPr lang="zh-TW" altLang="en-US" sz="2000" b="1">
                <a:solidFill>
                  <a:srgbClr val="A50021"/>
                </a:solidFill>
                <a:ea typeface="DFKai-SB" pitchFamily="65" charset="-120"/>
              </a:rPr>
              <a:t>分鐘</a:t>
            </a:r>
            <a:r>
              <a:rPr lang="en-US" altLang="zh-TW" sz="2000" b="1">
                <a:solidFill>
                  <a:srgbClr val="A50021"/>
                </a:solidFill>
                <a:ea typeface="DFKai-SB" pitchFamily="65" charset="-120"/>
              </a:rPr>
              <a:t>)</a:t>
            </a:r>
          </a:p>
        </p:txBody>
      </p:sp>
      <p:sp>
        <p:nvSpPr>
          <p:cNvPr id="89092" name="Text Box 3"/>
          <p:cNvSpPr txBox="1">
            <a:spLocks noChangeArrowheads="1"/>
          </p:cNvSpPr>
          <p:nvPr/>
        </p:nvSpPr>
        <p:spPr bwMode="auto">
          <a:xfrm>
            <a:off x="609600" y="990600"/>
            <a:ext cx="8001000" cy="1187450"/>
          </a:xfrm>
          <a:prstGeom prst="rect">
            <a:avLst/>
          </a:prstGeom>
          <a:noFill/>
          <a:ln w="9525">
            <a:noFill/>
            <a:miter lim="800000"/>
            <a:headEnd/>
            <a:tailEnd/>
          </a:ln>
        </p:spPr>
        <p:txBody>
          <a:bodyPr>
            <a:spAutoFit/>
          </a:bodyPr>
          <a:lstStyle/>
          <a:p>
            <a:pPr>
              <a:spcBef>
                <a:spcPct val="50000"/>
              </a:spcBef>
            </a:pPr>
            <a:r>
              <a:rPr lang="zh-TW" altLang="en-US" b="1">
                <a:latin typeface="DFKai-SB" pitchFamily="65" charset="-120"/>
                <a:ea typeface="DFKai-SB" pitchFamily="65" charset="-120"/>
              </a:rPr>
              <a:t>在電腦前坐太久，一定會覺得肩頸僵硬，有時連下背部也會痛。差不多</a:t>
            </a:r>
            <a:r>
              <a:rPr lang="en-US" altLang="zh-TW" b="1">
                <a:latin typeface="DFKai-SB" pitchFamily="65" charset="-120"/>
                <a:ea typeface="DFKai-SB" pitchFamily="65" charset="-120"/>
              </a:rPr>
              <a:t>1</a:t>
            </a:r>
            <a:r>
              <a:rPr lang="zh-TW" altLang="en-US" b="1">
                <a:latin typeface="DFKai-SB" pitchFamily="65" charset="-120"/>
                <a:ea typeface="DFKai-SB" pitchFamily="65" charset="-120"/>
              </a:rPr>
              <a:t>小時左右，或只要覺得有點僵硬，就起來做做這些動作，然後走動走動，你一定會感覺好多了！</a:t>
            </a:r>
          </a:p>
        </p:txBody>
      </p:sp>
      <p:pic>
        <p:nvPicPr>
          <p:cNvPr id="89093" name="Picture 4" descr="114-1"/>
          <p:cNvPicPr>
            <a:picLocks noChangeAspect="1" noChangeArrowheads="1"/>
          </p:cNvPicPr>
          <p:nvPr/>
        </p:nvPicPr>
        <p:blipFill>
          <a:blip r:embed="rId3"/>
          <a:srcRect/>
          <a:stretch>
            <a:fillRect/>
          </a:stretch>
        </p:blipFill>
        <p:spPr bwMode="auto">
          <a:xfrm>
            <a:off x="914400" y="2133600"/>
            <a:ext cx="7467600" cy="2824163"/>
          </a:xfrm>
          <a:prstGeom prst="rect">
            <a:avLst/>
          </a:prstGeom>
          <a:noFill/>
          <a:ln w="9525">
            <a:noFill/>
            <a:miter lim="800000"/>
            <a:headEnd/>
            <a:tailEnd/>
          </a:ln>
        </p:spPr>
      </p:pic>
      <p:sp>
        <p:nvSpPr>
          <p:cNvPr id="89094" name="Text Box 5"/>
          <p:cNvSpPr txBox="1">
            <a:spLocks noChangeArrowheads="1"/>
          </p:cNvSpPr>
          <p:nvPr/>
        </p:nvSpPr>
        <p:spPr bwMode="auto">
          <a:xfrm>
            <a:off x="838200" y="4572000"/>
            <a:ext cx="2438400" cy="701675"/>
          </a:xfrm>
          <a:prstGeom prst="rect">
            <a:avLst/>
          </a:prstGeom>
          <a:noFill/>
          <a:ln w="9525">
            <a:noFill/>
            <a:miter lim="800000"/>
            <a:headEnd/>
            <a:tailEnd/>
          </a:ln>
        </p:spPr>
        <p:txBody>
          <a:bodyPr>
            <a:spAutoFit/>
          </a:bodyPr>
          <a:lstStyle/>
          <a:p>
            <a:pPr>
              <a:spcBef>
                <a:spcPct val="50000"/>
              </a:spcBef>
            </a:pPr>
            <a:r>
              <a:rPr lang="zh-TW" altLang="en-US" sz="2000" b="1">
                <a:solidFill>
                  <a:srgbClr val="3333FF"/>
                </a:solidFill>
                <a:latin typeface="DFKai-SB" pitchFamily="65" charset="-120"/>
                <a:ea typeface="DFKai-SB" pitchFamily="65" charset="-120"/>
              </a:rPr>
              <a:t>坐姿上身伸展，</a:t>
            </a:r>
            <a:r>
              <a:rPr lang="en-US" altLang="zh-TW" sz="2000" b="1">
                <a:solidFill>
                  <a:srgbClr val="3333FF"/>
                </a:solidFill>
                <a:latin typeface="DFKai-SB" pitchFamily="65" charset="-120"/>
                <a:ea typeface="DFKai-SB" pitchFamily="65" charset="-120"/>
              </a:rPr>
              <a:t>10~12</a:t>
            </a:r>
            <a:r>
              <a:rPr lang="zh-TW" altLang="en-US" sz="2000" b="1">
                <a:solidFill>
                  <a:srgbClr val="3333FF"/>
                </a:solidFill>
                <a:latin typeface="DFKai-SB" pitchFamily="65" charset="-120"/>
                <a:ea typeface="DFKai-SB" pitchFamily="65" charset="-120"/>
              </a:rPr>
              <a:t>秒，重複</a:t>
            </a:r>
            <a:r>
              <a:rPr lang="en-US" altLang="zh-TW" sz="2000" b="1">
                <a:solidFill>
                  <a:srgbClr val="3333FF"/>
                </a:solidFill>
                <a:latin typeface="DFKai-SB" pitchFamily="65" charset="-120"/>
                <a:ea typeface="DFKai-SB" pitchFamily="65" charset="-120"/>
              </a:rPr>
              <a:t>2</a:t>
            </a:r>
            <a:r>
              <a:rPr lang="zh-TW" altLang="en-US" sz="2000" b="1">
                <a:solidFill>
                  <a:srgbClr val="3333FF"/>
                </a:solidFill>
                <a:latin typeface="DFKai-SB" pitchFamily="65" charset="-120"/>
                <a:ea typeface="DFKai-SB" pitchFamily="65" charset="-120"/>
              </a:rPr>
              <a:t>次</a:t>
            </a:r>
          </a:p>
        </p:txBody>
      </p:sp>
      <p:sp>
        <p:nvSpPr>
          <p:cNvPr id="89095" name="Text Box 6"/>
          <p:cNvSpPr txBox="1">
            <a:spLocks noChangeArrowheads="1"/>
          </p:cNvSpPr>
          <p:nvPr/>
        </p:nvSpPr>
        <p:spPr bwMode="auto">
          <a:xfrm>
            <a:off x="3505200" y="4724400"/>
            <a:ext cx="1800225" cy="701675"/>
          </a:xfrm>
          <a:prstGeom prst="rect">
            <a:avLst/>
          </a:prstGeom>
          <a:noFill/>
          <a:ln w="9525">
            <a:noFill/>
            <a:miter lim="800000"/>
            <a:headEnd/>
            <a:tailEnd/>
          </a:ln>
        </p:spPr>
        <p:txBody>
          <a:bodyPr>
            <a:spAutoFit/>
          </a:bodyPr>
          <a:lstStyle/>
          <a:p>
            <a:pPr>
              <a:spcBef>
                <a:spcPct val="50000"/>
              </a:spcBef>
            </a:pPr>
            <a:r>
              <a:rPr lang="zh-TW" altLang="en-US" sz="2000" b="1">
                <a:solidFill>
                  <a:srgbClr val="3333FF"/>
                </a:solidFill>
                <a:latin typeface="DFKai-SB" pitchFamily="65" charset="-120"/>
                <a:ea typeface="DFKai-SB" pitchFamily="65" charset="-120"/>
              </a:rPr>
              <a:t>手臂向上延伸，</a:t>
            </a:r>
            <a:r>
              <a:rPr lang="en-US" altLang="zh-TW" sz="2000" b="1">
                <a:solidFill>
                  <a:srgbClr val="3333FF"/>
                </a:solidFill>
                <a:latin typeface="DFKai-SB" pitchFamily="65" charset="-120"/>
                <a:ea typeface="DFKai-SB" pitchFamily="65" charset="-120"/>
              </a:rPr>
              <a:t>10</a:t>
            </a:r>
            <a:r>
              <a:rPr lang="en-US" altLang="zh-TW" sz="2000" b="1">
                <a:solidFill>
                  <a:srgbClr val="3333FF"/>
                </a:solidFill>
                <a:ea typeface="新細明體" pitchFamily="18" charset="-120"/>
              </a:rPr>
              <a:t>~</a:t>
            </a:r>
            <a:r>
              <a:rPr lang="en-US" altLang="zh-TW" sz="2000" b="1">
                <a:solidFill>
                  <a:srgbClr val="3333FF"/>
                </a:solidFill>
                <a:latin typeface="DFKai-SB" pitchFamily="65" charset="-120"/>
                <a:ea typeface="DFKai-SB" pitchFamily="65" charset="-120"/>
              </a:rPr>
              <a:t>15</a:t>
            </a:r>
            <a:r>
              <a:rPr lang="zh-TW" altLang="en-US" sz="2000" b="1">
                <a:solidFill>
                  <a:srgbClr val="3333FF"/>
                </a:solidFill>
                <a:latin typeface="DFKai-SB" pitchFamily="65" charset="-120"/>
                <a:ea typeface="DFKai-SB" pitchFamily="65" charset="-120"/>
              </a:rPr>
              <a:t>秒</a:t>
            </a:r>
          </a:p>
        </p:txBody>
      </p:sp>
      <p:sp>
        <p:nvSpPr>
          <p:cNvPr id="89096" name="Text Box 7"/>
          <p:cNvSpPr txBox="1">
            <a:spLocks noChangeArrowheads="1"/>
          </p:cNvSpPr>
          <p:nvPr/>
        </p:nvSpPr>
        <p:spPr bwMode="auto">
          <a:xfrm>
            <a:off x="5715000" y="5029200"/>
            <a:ext cx="1524000" cy="396875"/>
          </a:xfrm>
          <a:prstGeom prst="rect">
            <a:avLst/>
          </a:prstGeom>
          <a:noFill/>
          <a:ln w="9525">
            <a:noFill/>
            <a:miter lim="800000"/>
            <a:headEnd/>
            <a:tailEnd/>
          </a:ln>
        </p:spPr>
        <p:txBody>
          <a:bodyPr>
            <a:spAutoFit/>
          </a:bodyPr>
          <a:lstStyle/>
          <a:p>
            <a:pPr>
              <a:spcBef>
                <a:spcPct val="50000"/>
              </a:spcBef>
            </a:pPr>
            <a:r>
              <a:rPr lang="zh-TW" altLang="en-US" sz="2000" b="1">
                <a:solidFill>
                  <a:srgbClr val="3333FF"/>
                </a:solidFill>
                <a:latin typeface="DFKai-SB" pitchFamily="65" charset="-120"/>
                <a:ea typeface="DFKai-SB" pitchFamily="65" charset="-120"/>
              </a:rPr>
              <a:t>每邊</a:t>
            </a:r>
            <a:r>
              <a:rPr lang="en-US" altLang="zh-TW" sz="2000" b="1">
                <a:solidFill>
                  <a:srgbClr val="3333FF"/>
                </a:solidFill>
                <a:latin typeface="DFKai-SB" pitchFamily="65" charset="-120"/>
                <a:ea typeface="DFKai-SB" pitchFamily="65" charset="-120"/>
              </a:rPr>
              <a:t>8</a:t>
            </a:r>
            <a:r>
              <a:rPr lang="en-US" altLang="zh-TW" sz="2000" b="1">
                <a:solidFill>
                  <a:srgbClr val="3333FF"/>
                </a:solidFill>
                <a:ea typeface="新細明體" pitchFamily="18" charset="-120"/>
              </a:rPr>
              <a:t>~</a:t>
            </a:r>
            <a:r>
              <a:rPr lang="en-US" altLang="zh-TW" sz="2000" b="1">
                <a:solidFill>
                  <a:srgbClr val="3333FF"/>
                </a:solidFill>
                <a:latin typeface="DFKai-SB" pitchFamily="65" charset="-120"/>
                <a:ea typeface="DFKai-SB" pitchFamily="65" charset="-120"/>
              </a:rPr>
              <a:t>10</a:t>
            </a:r>
            <a:r>
              <a:rPr lang="zh-TW" altLang="en-US" sz="2000" b="1">
                <a:solidFill>
                  <a:srgbClr val="3333FF"/>
                </a:solidFill>
                <a:latin typeface="DFKai-SB" pitchFamily="65" charset="-120"/>
                <a:ea typeface="DFKai-SB" pitchFamily="65" charset="-120"/>
              </a:rPr>
              <a:t>秒</a:t>
            </a:r>
          </a:p>
        </p:txBody>
      </p:sp>
      <p:sp>
        <p:nvSpPr>
          <p:cNvPr id="89097" name="Text Box 8"/>
          <p:cNvSpPr txBox="1">
            <a:spLocks noChangeArrowheads="1"/>
          </p:cNvSpPr>
          <p:nvPr/>
        </p:nvSpPr>
        <p:spPr bwMode="auto">
          <a:xfrm>
            <a:off x="7391400" y="4648200"/>
            <a:ext cx="1295400" cy="396875"/>
          </a:xfrm>
          <a:prstGeom prst="rect">
            <a:avLst/>
          </a:prstGeom>
          <a:noFill/>
          <a:ln w="9525">
            <a:noFill/>
            <a:miter lim="800000"/>
            <a:headEnd/>
            <a:tailEnd/>
          </a:ln>
        </p:spPr>
        <p:txBody>
          <a:bodyPr>
            <a:spAutoFit/>
          </a:bodyPr>
          <a:lstStyle/>
          <a:p>
            <a:pPr>
              <a:spcBef>
                <a:spcPct val="50000"/>
              </a:spcBef>
            </a:pPr>
            <a:r>
              <a:rPr lang="en-US" altLang="zh-TW" sz="2000" b="1">
                <a:solidFill>
                  <a:srgbClr val="3333FF"/>
                </a:solidFill>
                <a:latin typeface="DFKai-SB" pitchFamily="65" charset="-120"/>
                <a:ea typeface="DFKai-SB" pitchFamily="65" charset="-120"/>
              </a:rPr>
              <a:t>15</a:t>
            </a:r>
            <a:r>
              <a:rPr lang="en-US" altLang="zh-TW" sz="2000" b="1">
                <a:solidFill>
                  <a:srgbClr val="3333FF"/>
                </a:solidFill>
                <a:ea typeface="新細明體" pitchFamily="18" charset="-120"/>
              </a:rPr>
              <a:t>~</a:t>
            </a:r>
            <a:r>
              <a:rPr lang="en-US" altLang="zh-TW" sz="2000" b="1">
                <a:solidFill>
                  <a:srgbClr val="3333FF"/>
                </a:solidFill>
                <a:latin typeface="DFKai-SB" pitchFamily="65" charset="-120"/>
                <a:ea typeface="DFKai-SB" pitchFamily="65" charset="-120"/>
              </a:rPr>
              <a:t>20</a:t>
            </a:r>
            <a:r>
              <a:rPr lang="zh-TW" altLang="en-US" sz="2000" b="1">
                <a:solidFill>
                  <a:srgbClr val="3333FF"/>
                </a:solidFill>
                <a:latin typeface="DFKai-SB" pitchFamily="65" charset="-120"/>
                <a:ea typeface="DFKai-SB" pitchFamily="65" charset="-120"/>
              </a:rPr>
              <a:t>秒</a:t>
            </a:r>
          </a:p>
        </p:txBody>
      </p:sp>
      <p:sp>
        <p:nvSpPr>
          <p:cNvPr id="89098" name="Text Box 9"/>
          <p:cNvSpPr txBox="1">
            <a:spLocks noChangeArrowheads="1"/>
          </p:cNvSpPr>
          <p:nvPr/>
        </p:nvSpPr>
        <p:spPr bwMode="auto">
          <a:xfrm>
            <a:off x="990600" y="5410200"/>
            <a:ext cx="7543800" cy="701675"/>
          </a:xfrm>
          <a:prstGeom prst="rect">
            <a:avLst/>
          </a:prstGeom>
          <a:solidFill>
            <a:srgbClr val="B2B2B2"/>
          </a:solidFill>
          <a:ln w="9525">
            <a:noFill/>
            <a:miter lim="800000"/>
            <a:headEnd/>
            <a:tailEnd/>
          </a:ln>
        </p:spPr>
        <p:txBody>
          <a:bodyPr>
            <a:spAutoFit/>
          </a:bodyPr>
          <a:lstStyle/>
          <a:p>
            <a:pPr>
              <a:spcBef>
                <a:spcPct val="50000"/>
              </a:spcBef>
            </a:pPr>
            <a:r>
              <a:rPr lang="en-US" altLang="zh-TW" b="1">
                <a:solidFill>
                  <a:srgbClr val="A50021"/>
                </a:solidFill>
                <a:latin typeface="DFKai-SB" pitchFamily="65" charset="-120"/>
                <a:ea typeface="DFKai-SB" pitchFamily="65" charset="-120"/>
              </a:rPr>
              <a:t>Note:</a:t>
            </a:r>
            <a:r>
              <a:rPr lang="zh-TW" altLang="en-US" sz="2000" b="1">
                <a:solidFill>
                  <a:srgbClr val="A50021"/>
                </a:solidFill>
                <a:latin typeface="DFKai-SB" pitchFamily="65" charset="-120"/>
                <a:ea typeface="DFKai-SB" pitchFamily="65" charset="-120"/>
              </a:rPr>
              <a:t>動作</a:t>
            </a:r>
            <a:r>
              <a:rPr lang="en-US" altLang="zh-TW" sz="2000" b="1">
                <a:solidFill>
                  <a:srgbClr val="A50021"/>
                </a:solidFill>
                <a:latin typeface="DFKai-SB" pitchFamily="65" charset="-120"/>
                <a:ea typeface="DFKai-SB" pitchFamily="65" charset="-120"/>
              </a:rPr>
              <a:t>3</a:t>
            </a:r>
            <a:r>
              <a:rPr lang="zh-TW" altLang="en-US" sz="2000" b="1">
                <a:solidFill>
                  <a:srgbClr val="A50021"/>
                </a:solidFill>
                <a:latin typeface="DFKai-SB" pitchFamily="65" charset="-120"/>
                <a:ea typeface="DFKai-SB" pitchFamily="65" charset="-120"/>
              </a:rPr>
              <a:t>是由臀部開始向左</a:t>
            </a:r>
            <a:r>
              <a:rPr lang="en-US" altLang="zh-TW" sz="2000" b="1">
                <a:solidFill>
                  <a:srgbClr val="A50021"/>
                </a:solidFill>
                <a:latin typeface="DFKai-SB" pitchFamily="65" charset="-120"/>
                <a:ea typeface="DFKai-SB" pitchFamily="65" charset="-120"/>
              </a:rPr>
              <a:t>/</a:t>
            </a:r>
            <a:r>
              <a:rPr lang="zh-TW" altLang="en-US" sz="2000" b="1">
                <a:solidFill>
                  <a:srgbClr val="A50021"/>
                </a:solidFill>
                <a:latin typeface="DFKai-SB" pitchFamily="65" charset="-120"/>
                <a:ea typeface="DFKai-SB" pitchFamily="65" charset="-120"/>
              </a:rPr>
              <a:t>右傾，膝蓋要保持微彎才能平衡，同時，不要閉氣。</a:t>
            </a:r>
          </a:p>
        </p:txBody>
      </p:sp>
      <p:graphicFrame>
        <p:nvGraphicFramePr>
          <p:cNvPr id="89090" name="Object 14"/>
          <p:cNvGraphicFramePr>
            <a:graphicFrameLocks noGrp="1" noChangeAspect="1"/>
          </p:cNvGraphicFramePr>
          <p:nvPr/>
        </p:nvGraphicFramePr>
        <p:xfrm>
          <a:off x="7848600" y="0"/>
          <a:ext cx="1295400" cy="760413"/>
        </p:xfrm>
        <a:graphic>
          <a:graphicData uri="http://schemas.openxmlformats.org/presentationml/2006/ole">
            <p:oleObj spid="_x0000_s89090" name="CorelDRAW" r:id="rId4" imgW="453240" imgH="285480" progId="">
              <p:embed/>
            </p:oleObj>
          </a:graphicData>
        </a:graphic>
      </p:graphicFrame>
      <p:sp>
        <p:nvSpPr>
          <p:cNvPr id="89099" name="矩形 10"/>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2" descr="c:\users\fai\appdata\roaming\360se6\USERDA~1\Temp\SIDE_N~1.JPG"/>
          <p:cNvPicPr>
            <a:picLocks noChangeAspect="1" noChangeArrowheads="1"/>
          </p:cNvPicPr>
          <p:nvPr/>
        </p:nvPicPr>
        <p:blipFill>
          <a:blip r:embed="rId3"/>
          <a:srcRect/>
          <a:stretch>
            <a:fillRect/>
          </a:stretch>
        </p:blipFill>
        <p:spPr bwMode="auto">
          <a:xfrm>
            <a:off x="5580063" y="1484313"/>
            <a:ext cx="2981325" cy="2400300"/>
          </a:xfrm>
          <a:prstGeom prst="rect">
            <a:avLst/>
          </a:prstGeom>
          <a:noFill/>
          <a:ln w="9525">
            <a:noFill/>
            <a:miter lim="800000"/>
            <a:headEnd/>
            <a:tailEnd/>
          </a:ln>
        </p:spPr>
      </p:pic>
      <p:sp>
        <p:nvSpPr>
          <p:cNvPr id="90116" name="矩形 2"/>
          <p:cNvSpPr>
            <a:spLocks noChangeArrowheads="1"/>
          </p:cNvSpPr>
          <p:nvPr/>
        </p:nvSpPr>
        <p:spPr bwMode="auto">
          <a:xfrm>
            <a:off x="3276600" y="333375"/>
            <a:ext cx="1825625" cy="584200"/>
          </a:xfrm>
          <a:prstGeom prst="rect">
            <a:avLst/>
          </a:prstGeom>
          <a:noFill/>
          <a:ln w="9525">
            <a:noFill/>
            <a:miter lim="800000"/>
            <a:headEnd/>
            <a:tailEnd/>
          </a:ln>
        </p:spPr>
        <p:txBody>
          <a:bodyPr wrap="none">
            <a:spAutoFit/>
          </a:bodyPr>
          <a:lstStyle/>
          <a:p>
            <a:r>
              <a:rPr lang="zh-TW" altLang="en-US" sz="3200">
                <a:solidFill>
                  <a:srgbClr val="C00000"/>
                </a:solidFill>
                <a:latin typeface="萬用粗標準宋體"/>
                <a:ea typeface="萬用粗標準宋體"/>
                <a:cs typeface="萬用粗標準宋體"/>
              </a:rPr>
              <a:t>側頸伸展</a:t>
            </a:r>
          </a:p>
        </p:txBody>
      </p:sp>
      <p:pic>
        <p:nvPicPr>
          <p:cNvPr id="90117" name="Picture 4" descr="c:\users\fai\appdata\roaming\360se6\USERDA~1\Temp\SIDE_N~2.JPG"/>
          <p:cNvPicPr>
            <a:picLocks noChangeAspect="1" noChangeArrowheads="1"/>
          </p:cNvPicPr>
          <p:nvPr/>
        </p:nvPicPr>
        <p:blipFill>
          <a:blip r:embed="rId4"/>
          <a:srcRect/>
          <a:stretch>
            <a:fillRect/>
          </a:stretch>
        </p:blipFill>
        <p:spPr bwMode="auto">
          <a:xfrm>
            <a:off x="5580063" y="4076700"/>
            <a:ext cx="2981325" cy="2400300"/>
          </a:xfrm>
          <a:prstGeom prst="rect">
            <a:avLst/>
          </a:prstGeom>
          <a:noFill/>
          <a:ln w="9525">
            <a:noFill/>
            <a:miter lim="800000"/>
            <a:headEnd/>
            <a:tailEnd/>
          </a:ln>
        </p:spPr>
      </p:pic>
      <p:sp>
        <p:nvSpPr>
          <p:cNvPr id="90118" name="矩形 4"/>
          <p:cNvSpPr>
            <a:spLocks noChangeArrowheads="1"/>
          </p:cNvSpPr>
          <p:nvPr/>
        </p:nvSpPr>
        <p:spPr bwMode="auto">
          <a:xfrm>
            <a:off x="468313" y="981075"/>
            <a:ext cx="8027987" cy="461963"/>
          </a:xfrm>
          <a:prstGeom prst="rect">
            <a:avLst/>
          </a:prstGeom>
          <a:noFill/>
          <a:ln w="9525">
            <a:noFill/>
            <a:miter lim="800000"/>
            <a:headEnd/>
            <a:tailEnd/>
          </a:ln>
        </p:spPr>
        <p:txBody>
          <a:bodyPr>
            <a:spAutoFit/>
          </a:bodyPr>
          <a:lstStyle/>
          <a:p>
            <a:r>
              <a:rPr lang="zh-TW" altLang="en-US" sz="2400">
                <a:solidFill>
                  <a:srgbClr val="002060"/>
                </a:solidFill>
                <a:latin typeface="萬用粗標準宋體"/>
                <a:ea typeface="萬用粗標準宋體"/>
                <a:cs typeface="萬用粗標準宋體"/>
              </a:rPr>
              <a:t>側頸伸展運動是一種幫助你伸展脖子側面肌肉的簡單運動。</a:t>
            </a:r>
          </a:p>
        </p:txBody>
      </p:sp>
      <p:sp>
        <p:nvSpPr>
          <p:cNvPr id="90119" name="矩形 5"/>
          <p:cNvSpPr>
            <a:spLocks noChangeArrowheads="1"/>
          </p:cNvSpPr>
          <p:nvPr/>
        </p:nvSpPr>
        <p:spPr bwMode="auto">
          <a:xfrm>
            <a:off x="395288" y="1484313"/>
            <a:ext cx="5108575" cy="2862262"/>
          </a:xfrm>
          <a:prstGeom prst="rect">
            <a:avLst/>
          </a:prstGeom>
          <a:noFill/>
          <a:ln w="9525">
            <a:noFill/>
            <a:miter lim="800000"/>
            <a:headEnd/>
            <a:tailEnd/>
          </a:ln>
        </p:spPr>
        <p:txBody>
          <a:bodyPr wrap="none">
            <a:spAutoFit/>
          </a:bodyPr>
          <a:lstStyle/>
          <a:p>
            <a:r>
              <a:rPr lang="en-US" altLang="zh-TW" sz="2400">
                <a:latin typeface="DFKai-SB" pitchFamily="65" charset="-120"/>
                <a:ea typeface="DFKai-SB" pitchFamily="65" charset="-120"/>
              </a:rPr>
              <a:t>1 </a:t>
            </a:r>
            <a:r>
              <a:rPr lang="zh-TW" altLang="en-US" sz="2400">
                <a:latin typeface="DFKai-SB" pitchFamily="65" charset="-120"/>
                <a:ea typeface="DFKai-SB" pitchFamily="65" charset="-120"/>
              </a:rPr>
              <a:t>開始時面向前方，眼睛直視前方。</a:t>
            </a:r>
            <a:endParaRPr lang="en-US" altLang="zh-TW" sz="2400">
              <a:latin typeface="DFKai-SB" pitchFamily="65" charset="-120"/>
              <a:ea typeface="DFKai-SB" pitchFamily="65" charset="-120"/>
            </a:endParaRPr>
          </a:p>
          <a:p>
            <a:r>
              <a:rPr lang="en-US" altLang="zh-TW" sz="2400">
                <a:latin typeface="DFKai-SB" pitchFamily="65" charset="-120"/>
                <a:ea typeface="DFKai-SB" pitchFamily="65" charset="-120"/>
              </a:rPr>
              <a:t>2 </a:t>
            </a:r>
            <a:r>
              <a:rPr lang="zh-TW" altLang="en-US" sz="2400">
                <a:latin typeface="DFKai-SB" pitchFamily="65" charset="-120"/>
                <a:ea typeface="DFKai-SB" pitchFamily="65" charset="-120"/>
              </a:rPr>
              <a:t>把頭側向左右其中一邊，</a:t>
            </a:r>
            <a:endParaRPr lang="en-US" altLang="zh-TW" sz="2400">
              <a:latin typeface="DFKai-SB" pitchFamily="65" charset="-120"/>
              <a:ea typeface="DFKai-SB" pitchFamily="65" charset="-120"/>
            </a:endParaRPr>
          </a:p>
          <a:p>
            <a:r>
              <a:rPr lang="en-US" altLang="zh-TW" sz="2400">
                <a:latin typeface="DFKai-SB" pitchFamily="65" charset="-120"/>
                <a:ea typeface="DFKai-SB" pitchFamily="65" charset="-120"/>
              </a:rPr>
              <a:t>  </a:t>
            </a:r>
            <a:r>
              <a:rPr lang="zh-TW" altLang="en-US" sz="2400">
                <a:latin typeface="DFKai-SB" pitchFamily="65" charset="-120"/>
                <a:ea typeface="DFKai-SB" pitchFamily="65" charset="-120"/>
              </a:rPr>
              <a:t>耳朵輕輕朝肩膀的方面接近。</a:t>
            </a:r>
            <a:endParaRPr lang="en-US" altLang="zh-TW" sz="2400">
              <a:latin typeface="DFKai-SB" pitchFamily="65" charset="-120"/>
              <a:ea typeface="DFKai-SB" pitchFamily="65" charset="-120"/>
            </a:endParaRPr>
          </a:p>
          <a:p>
            <a:r>
              <a:rPr lang="en-US" altLang="zh-TW" sz="2400">
                <a:latin typeface="DFKai-SB" pitchFamily="65" charset="-120"/>
                <a:ea typeface="DFKai-SB" pitchFamily="65" charset="-120"/>
              </a:rPr>
              <a:t>3 </a:t>
            </a:r>
            <a:r>
              <a:rPr lang="zh-TW" altLang="en-US" sz="2400">
                <a:latin typeface="DFKai-SB" pitchFamily="65" charset="-120"/>
                <a:ea typeface="DFKai-SB" pitchFamily="65" charset="-120"/>
              </a:rPr>
              <a:t>保持這個姿勢</a:t>
            </a:r>
            <a:r>
              <a:rPr lang="en-US" altLang="zh-TW" sz="2400">
                <a:latin typeface="DFKai-SB" pitchFamily="65" charset="-120"/>
                <a:ea typeface="DFKai-SB" pitchFamily="65" charset="-120"/>
              </a:rPr>
              <a:t>15</a:t>
            </a:r>
            <a:r>
              <a:rPr lang="zh-TW" altLang="en-US" sz="2400">
                <a:latin typeface="DFKai-SB" pitchFamily="65" charset="-120"/>
                <a:ea typeface="DFKai-SB" pitchFamily="65" charset="-120"/>
              </a:rPr>
              <a:t>秒。</a:t>
            </a:r>
          </a:p>
          <a:p>
            <a:r>
              <a:rPr lang="en-US" altLang="zh-TW" sz="2400">
                <a:latin typeface="DFKai-SB" pitchFamily="65" charset="-120"/>
                <a:ea typeface="DFKai-SB" pitchFamily="65" charset="-120"/>
              </a:rPr>
              <a:t>4 </a:t>
            </a:r>
            <a:r>
              <a:rPr lang="zh-TW" altLang="en-US" sz="2400">
                <a:latin typeface="DFKai-SB" pitchFamily="65" charset="-120"/>
                <a:ea typeface="DFKai-SB" pitchFamily="65" charset="-120"/>
              </a:rPr>
              <a:t>抬頭回復正常的直立位置。</a:t>
            </a:r>
          </a:p>
          <a:p>
            <a:r>
              <a:rPr lang="en-US" altLang="zh-TW" sz="2400">
                <a:latin typeface="DFKai-SB" pitchFamily="65" charset="-120"/>
                <a:ea typeface="DFKai-SB" pitchFamily="65" charset="-120"/>
              </a:rPr>
              <a:t>5 </a:t>
            </a:r>
            <a:r>
              <a:rPr lang="zh-TW" altLang="en-US" sz="2400">
                <a:latin typeface="DFKai-SB" pitchFamily="65" charset="-120"/>
                <a:ea typeface="DFKai-SB" pitchFamily="65" charset="-120"/>
              </a:rPr>
              <a:t>放鬆，左右兩邊各重複三次。</a:t>
            </a:r>
          </a:p>
          <a:p>
            <a:endParaRPr lang="en-US" altLang="zh-TW">
              <a:latin typeface="Calibri" pitchFamily="34" charset="0"/>
              <a:ea typeface="新細明體" pitchFamily="18" charset="-120"/>
            </a:endParaRPr>
          </a:p>
          <a:p>
            <a:endParaRPr lang="zh-TW" altLang="en-US">
              <a:latin typeface="Calibri" pitchFamily="34" charset="0"/>
              <a:ea typeface="新細明體" pitchFamily="18" charset="-120"/>
            </a:endParaRPr>
          </a:p>
        </p:txBody>
      </p:sp>
      <p:pic>
        <p:nvPicPr>
          <p:cNvPr id="90120" name="Picture 3" descr="E:\盈康舍\盈康社講座\痛症怎麽辦\痛症素材\6359112611925150998934406.jpg"/>
          <p:cNvPicPr>
            <a:picLocks noChangeAspect="1" noChangeArrowheads="1"/>
          </p:cNvPicPr>
          <p:nvPr/>
        </p:nvPicPr>
        <p:blipFill>
          <a:blip r:embed="rId5"/>
          <a:srcRect/>
          <a:stretch>
            <a:fillRect/>
          </a:stretch>
        </p:blipFill>
        <p:spPr bwMode="auto">
          <a:xfrm>
            <a:off x="395288" y="4005263"/>
            <a:ext cx="4645025" cy="2608262"/>
          </a:xfrm>
          <a:prstGeom prst="rect">
            <a:avLst/>
          </a:prstGeom>
          <a:noFill/>
          <a:ln w="9525">
            <a:noFill/>
            <a:miter lim="800000"/>
            <a:headEnd/>
            <a:tailEnd/>
          </a:ln>
        </p:spPr>
      </p:pic>
      <p:graphicFrame>
        <p:nvGraphicFramePr>
          <p:cNvPr id="90114" name="Object 14"/>
          <p:cNvGraphicFramePr>
            <a:graphicFrameLocks noGrp="1" noChangeAspect="1"/>
          </p:cNvGraphicFramePr>
          <p:nvPr/>
        </p:nvGraphicFramePr>
        <p:xfrm>
          <a:off x="7848600" y="0"/>
          <a:ext cx="1295400" cy="760413"/>
        </p:xfrm>
        <a:graphic>
          <a:graphicData uri="http://schemas.openxmlformats.org/presentationml/2006/ole">
            <p:oleObj spid="_x0000_s90114" name="CorelDRAW" r:id="rId6" imgW="453240" imgH="285480" progId="">
              <p:embed/>
            </p:oleObj>
          </a:graphicData>
        </a:graphic>
      </p:graphicFrame>
      <p:sp>
        <p:nvSpPr>
          <p:cNvPr id="90121" name="矩形 8"/>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c:\users\fai\appdata\roaming\360se6\User Data\temp\0.jpg"/>
          <p:cNvPicPr>
            <a:picLocks noChangeAspect="1" noChangeArrowheads="1"/>
          </p:cNvPicPr>
          <p:nvPr/>
        </p:nvPicPr>
        <p:blipFill>
          <a:blip r:embed="rId3"/>
          <a:srcRect/>
          <a:stretch>
            <a:fillRect/>
          </a:stretch>
        </p:blipFill>
        <p:spPr bwMode="auto">
          <a:xfrm>
            <a:off x="684213" y="981075"/>
            <a:ext cx="6169025" cy="4502150"/>
          </a:xfrm>
          <a:prstGeom prst="rect">
            <a:avLst/>
          </a:prstGeom>
          <a:noFill/>
          <a:ln w="9525">
            <a:noFill/>
            <a:miter lim="800000"/>
            <a:headEnd/>
            <a:tailEnd/>
          </a:ln>
        </p:spPr>
      </p:pic>
      <p:sp>
        <p:nvSpPr>
          <p:cNvPr id="91140" name="矩形 2"/>
          <p:cNvSpPr>
            <a:spLocks noChangeArrowheads="1"/>
          </p:cNvSpPr>
          <p:nvPr/>
        </p:nvSpPr>
        <p:spPr bwMode="auto">
          <a:xfrm>
            <a:off x="3563938" y="260350"/>
            <a:ext cx="1724025" cy="708025"/>
          </a:xfrm>
          <a:prstGeom prst="rect">
            <a:avLst/>
          </a:prstGeom>
          <a:noFill/>
          <a:ln w="9525">
            <a:noFill/>
            <a:miter lim="800000"/>
            <a:headEnd/>
            <a:tailEnd/>
          </a:ln>
        </p:spPr>
        <p:txBody>
          <a:bodyPr wrap="none">
            <a:spAutoFit/>
          </a:bodyPr>
          <a:lstStyle/>
          <a:p>
            <a:r>
              <a:rPr lang="zh-TW" altLang="en-US" sz="4000">
                <a:solidFill>
                  <a:srgbClr val="C00000"/>
                </a:solidFill>
                <a:latin typeface="萬用粗標準宋體"/>
                <a:ea typeface="萬用粗標準宋體"/>
                <a:cs typeface="萬用粗標準宋體"/>
              </a:rPr>
              <a:t>上犬式</a:t>
            </a:r>
          </a:p>
        </p:txBody>
      </p:sp>
      <p:sp>
        <p:nvSpPr>
          <p:cNvPr id="91141" name="矩形 3"/>
          <p:cNvSpPr>
            <a:spLocks noChangeArrowheads="1"/>
          </p:cNvSpPr>
          <p:nvPr/>
        </p:nvSpPr>
        <p:spPr bwMode="auto">
          <a:xfrm>
            <a:off x="539750" y="5589588"/>
            <a:ext cx="7993063" cy="1016000"/>
          </a:xfrm>
          <a:prstGeom prst="rect">
            <a:avLst/>
          </a:prstGeom>
          <a:noFill/>
          <a:ln w="9525">
            <a:noFill/>
            <a:miter lim="800000"/>
            <a:headEnd/>
            <a:tailEnd/>
          </a:ln>
        </p:spPr>
        <p:txBody>
          <a:bodyPr>
            <a:spAutoFit/>
          </a:bodyPr>
          <a:lstStyle/>
          <a:p>
            <a:r>
              <a:rPr lang="zh-TW" altLang="en-US" sz="2000">
                <a:latin typeface="Calibri" pitchFamily="34" charset="0"/>
                <a:ea typeface="新細明體" pitchFamily="18" charset="-120"/>
              </a:rPr>
              <a:t>作用：使脊柱保持富有彈性的健康狀態，改善各種背痛和比較輕微的脊柱損傷。它還可調整月經失調及各種女性機能失調。強壯三角肌、斜方肌、肱二頭肌及背濶肌彈性。</a:t>
            </a:r>
          </a:p>
        </p:txBody>
      </p:sp>
      <p:sp>
        <p:nvSpPr>
          <p:cNvPr id="91142" name="矩形 5"/>
          <p:cNvSpPr>
            <a:spLocks noChangeArrowheads="1"/>
          </p:cNvSpPr>
          <p:nvPr/>
        </p:nvSpPr>
        <p:spPr bwMode="auto">
          <a:xfrm>
            <a:off x="6804025" y="3213100"/>
            <a:ext cx="2236788" cy="400050"/>
          </a:xfrm>
          <a:prstGeom prst="rect">
            <a:avLst/>
          </a:prstGeom>
          <a:noFill/>
          <a:ln w="9525">
            <a:noFill/>
            <a:miter lim="800000"/>
            <a:headEnd/>
            <a:tailEnd/>
          </a:ln>
        </p:spPr>
        <p:txBody>
          <a:bodyPr wrap="none">
            <a:spAutoFit/>
          </a:bodyPr>
          <a:lstStyle/>
          <a:p>
            <a:r>
              <a:rPr lang="zh-TW" altLang="en-US" sz="2000" b="1">
                <a:solidFill>
                  <a:srgbClr val="003300"/>
                </a:solidFill>
                <a:latin typeface="Calibri" pitchFamily="34" charset="0"/>
                <a:ea typeface="新細明體" pitchFamily="18" charset="-120"/>
              </a:rPr>
              <a:t>改善背濶肌肌彈性</a:t>
            </a:r>
          </a:p>
        </p:txBody>
      </p:sp>
      <p:graphicFrame>
        <p:nvGraphicFramePr>
          <p:cNvPr id="91138" name="Object 14"/>
          <p:cNvGraphicFramePr>
            <a:graphicFrameLocks noGrp="1" noChangeAspect="1"/>
          </p:cNvGraphicFramePr>
          <p:nvPr/>
        </p:nvGraphicFramePr>
        <p:xfrm>
          <a:off x="7848600" y="0"/>
          <a:ext cx="1295400" cy="760413"/>
        </p:xfrm>
        <a:graphic>
          <a:graphicData uri="http://schemas.openxmlformats.org/presentationml/2006/ole">
            <p:oleObj spid="_x0000_s91138" name="CorelDRAW" r:id="rId4" imgW="453240" imgH="285480" progId="">
              <p:embed/>
            </p:oleObj>
          </a:graphicData>
        </a:graphic>
      </p:graphicFrame>
      <p:sp>
        <p:nvSpPr>
          <p:cNvPr id="91143"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1" descr="D:\格式\盈康舍\升呢網\IMG_20150330_164954.jpg"/>
          <p:cNvPicPr>
            <a:picLocks noChangeAspect="1" noChangeArrowheads="1"/>
          </p:cNvPicPr>
          <p:nvPr/>
        </p:nvPicPr>
        <p:blipFill>
          <a:blip r:embed="rId3"/>
          <a:srcRect/>
          <a:stretch>
            <a:fillRect/>
          </a:stretch>
        </p:blipFill>
        <p:spPr bwMode="auto">
          <a:xfrm>
            <a:off x="3132138" y="836613"/>
            <a:ext cx="2906712" cy="5168900"/>
          </a:xfrm>
          <a:prstGeom prst="rect">
            <a:avLst/>
          </a:prstGeom>
          <a:noFill/>
          <a:ln w="9525">
            <a:noFill/>
            <a:miter lim="800000"/>
            <a:headEnd/>
            <a:tailEnd/>
          </a:ln>
        </p:spPr>
      </p:pic>
      <p:sp>
        <p:nvSpPr>
          <p:cNvPr id="92164" name="矩形 2"/>
          <p:cNvSpPr>
            <a:spLocks noChangeArrowheads="1"/>
          </p:cNvSpPr>
          <p:nvPr/>
        </p:nvSpPr>
        <p:spPr bwMode="auto">
          <a:xfrm>
            <a:off x="3708400" y="188913"/>
            <a:ext cx="1722438" cy="708025"/>
          </a:xfrm>
          <a:prstGeom prst="rect">
            <a:avLst/>
          </a:prstGeom>
          <a:noFill/>
          <a:ln w="9525">
            <a:noFill/>
            <a:miter lim="800000"/>
            <a:headEnd/>
            <a:tailEnd/>
          </a:ln>
        </p:spPr>
        <p:txBody>
          <a:bodyPr wrap="none">
            <a:spAutoFit/>
          </a:bodyPr>
          <a:lstStyle/>
          <a:p>
            <a:r>
              <a:rPr lang="zh-TW" altLang="en-US" sz="4000">
                <a:solidFill>
                  <a:srgbClr val="C00000"/>
                </a:solidFill>
                <a:latin typeface="萬用粗標準宋體"/>
                <a:ea typeface="萬用粗標準宋體"/>
                <a:cs typeface="萬用粗標準宋體"/>
              </a:rPr>
              <a:t>半蹲座</a:t>
            </a:r>
          </a:p>
        </p:txBody>
      </p:sp>
      <p:sp>
        <p:nvSpPr>
          <p:cNvPr id="92165" name="矩形 3"/>
          <p:cNvSpPr>
            <a:spLocks noChangeArrowheads="1"/>
          </p:cNvSpPr>
          <p:nvPr/>
        </p:nvSpPr>
        <p:spPr bwMode="auto">
          <a:xfrm>
            <a:off x="2700338" y="6165850"/>
            <a:ext cx="3876675" cy="460375"/>
          </a:xfrm>
          <a:prstGeom prst="rect">
            <a:avLst/>
          </a:prstGeom>
          <a:noFill/>
          <a:ln w="9525">
            <a:noFill/>
            <a:miter lim="800000"/>
            <a:headEnd/>
            <a:tailEnd/>
          </a:ln>
        </p:spPr>
        <p:txBody>
          <a:bodyPr wrap="none">
            <a:spAutoFit/>
          </a:bodyPr>
          <a:lstStyle/>
          <a:p>
            <a:r>
              <a:rPr lang="zh-TW" altLang="en-US" sz="2400">
                <a:latin typeface="Calibri" pitchFamily="34" charset="0"/>
                <a:ea typeface="新細明體" pitchFamily="18" charset="-120"/>
              </a:rPr>
              <a:t>作用：強化股四頭肌及膝蓋</a:t>
            </a:r>
          </a:p>
        </p:txBody>
      </p:sp>
      <p:graphicFrame>
        <p:nvGraphicFramePr>
          <p:cNvPr id="92162" name="Object 14"/>
          <p:cNvGraphicFramePr>
            <a:graphicFrameLocks noGrp="1" noChangeAspect="1"/>
          </p:cNvGraphicFramePr>
          <p:nvPr/>
        </p:nvGraphicFramePr>
        <p:xfrm>
          <a:off x="7848600" y="0"/>
          <a:ext cx="1295400" cy="760413"/>
        </p:xfrm>
        <a:graphic>
          <a:graphicData uri="http://schemas.openxmlformats.org/presentationml/2006/ole">
            <p:oleObj spid="_x0000_s92162" name="CorelDRAW" r:id="rId4" imgW="453240" imgH="285480" progId="">
              <p:embed/>
            </p:oleObj>
          </a:graphicData>
        </a:graphic>
      </p:graphicFrame>
      <p:sp>
        <p:nvSpPr>
          <p:cNvPr id="92166" name="矩形 5"/>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矩形 3"/>
          <p:cNvSpPr>
            <a:spLocks noChangeArrowheads="1"/>
          </p:cNvSpPr>
          <p:nvPr/>
        </p:nvSpPr>
        <p:spPr bwMode="auto">
          <a:xfrm>
            <a:off x="3203575" y="1628775"/>
            <a:ext cx="2032000" cy="646113"/>
          </a:xfrm>
          <a:prstGeom prst="rect">
            <a:avLst/>
          </a:prstGeom>
          <a:noFill/>
          <a:ln w="9525">
            <a:noFill/>
            <a:miter lim="800000"/>
            <a:headEnd/>
            <a:tailEnd/>
          </a:ln>
        </p:spPr>
        <p:txBody>
          <a:bodyPr wrap="none">
            <a:spAutoFit/>
          </a:bodyPr>
          <a:lstStyle/>
          <a:p>
            <a:r>
              <a:rPr lang="zh-TW" altLang="en-US" sz="3600">
                <a:solidFill>
                  <a:srgbClr val="002060"/>
                </a:solidFill>
                <a:latin typeface="DFKai-SB" pitchFamily="65" charset="-120"/>
                <a:ea typeface="DFKai-SB" pitchFamily="65" charset="-120"/>
              </a:rPr>
              <a:t>講座完畢</a:t>
            </a:r>
          </a:p>
        </p:txBody>
      </p:sp>
      <p:sp>
        <p:nvSpPr>
          <p:cNvPr id="93188" name="矩形 4"/>
          <p:cNvSpPr>
            <a:spLocks noChangeArrowheads="1"/>
          </p:cNvSpPr>
          <p:nvPr/>
        </p:nvSpPr>
        <p:spPr bwMode="auto">
          <a:xfrm>
            <a:off x="2268538" y="2420938"/>
            <a:ext cx="4287837" cy="1570037"/>
          </a:xfrm>
          <a:prstGeom prst="rect">
            <a:avLst/>
          </a:prstGeom>
          <a:noFill/>
          <a:ln w="9525">
            <a:noFill/>
            <a:miter lim="800000"/>
            <a:headEnd/>
            <a:tailEnd/>
          </a:ln>
        </p:spPr>
        <p:txBody>
          <a:bodyPr wrap="none">
            <a:spAutoFit/>
          </a:bodyPr>
          <a:lstStyle/>
          <a:p>
            <a:r>
              <a:rPr lang="zh-TW" altLang="en-US" sz="3200">
                <a:latin typeface="DFKai-SB" pitchFamily="65" charset="-120"/>
                <a:ea typeface="DFKai-SB" pitchFamily="65" charset="-120"/>
              </a:rPr>
              <a:t>   感謝你們的出席</a:t>
            </a:r>
            <a:endParaRPr lang="en-US" altLang="zh-TW" sz="3200">
              <a:latin typeface="DFKai-SB" pitchFamily="65" charset="-120"/>
              <a:ea typeface="DFKai-SB" pitchFamily="65" charset="-120"/>
            </a:endParaRPr>
          </a:p>
          <a:p>
            <a:r>
              <a:rPr lang="zh-TW" altLang="en-US" sz="3200">
                <a:latin typeface="DFKai-SB" pitchFamily="65" charset="-120"/>
                <a:ea typeface="DFKai-SB" pitchFamily="65" charset="-120"/>
              </a:rPr>
              <a:t>祝福你們各人身體健康</a:t>
            </a:r>
            <a:endParaRPr lang="en-US" altLang="zh-TW" sz="3200">
              <a:latin typeface="DFKai-SB" pitchFamily="65" charset="-120"/>
              <a:ea typeface="DFKai-SB" pitchFamily="65" charset="-120"/>
            </a:endParaRPr>
          </a:p>
          <a:p>
            <a:r>
              <a:rPr lang="zh-TW" altLang="en-US" sz="3200">
                <a:latin typeface="DFKai-SB" pitchFamily="65" charset="-120"/>
                <a:ea typeface="DFKai-SB" pitchFamily="65" charset="-120"/>
              </a:rPr>
              <a:t>     生活愉快！</a:t>
            </a:r>
          </a:p>
        </p:txBody>
      </p:sp>
      <p:pic>
        <p:nvPicPr>
          <p:cNvPr id="93189" name="Picture 5" descr="052630[1]"/>
          <p:cNvPicPr>
            <a:picLocks noChangeAspect="1" noChangeArrowheads="1" noCrop="1"/>
          </p:cNvPicPr>
          <p:nvPr/>
        </p:nvPicPr>
        <p:blipFill>
          <a:blip r:embed="rId3"/>
          <a:srcRect/>
          <a:stretch>
            <a:fillRect/>
          </a:stretch>
        </p:blipFill>
        <p:spPr bwMode="auto">
          <a:xfrm>
            <a:off x="3635375" y="4076700"/>
            <a:ext cx="1312863" cy="919163"/>
          </a:xfrm>
          <a:prstGeom prst="rect">
            <a:avLst/>
          </a:prstGeom>
          <a:noFill/>
          <a:ln w="9525">
            <a:noFill/>
            <a:miter lim="800000"/>
            <a:headEnd/>
            <a:tailEnd/>
          </a:ln>
        </p:spPr>
      </p:pic>
      <p:graphicFrame>
        <p:nvGraphicFramePr>
          <p:cNvPr id="93186" name="Object 14"/>
          <p:cNvGraphicFramePr>
            <a:graphicFrameLocks noGrp="1" noChangeAspect="1"/>
          </p:cNvGraphicFramePr>
          <p:nvPr/>
        </p:nvGraphicFramePr>
        <p:xfrm>
          <a:off x="7848600" y="0"/>
          <a:ext cx="1295400" cy="760413"/>
        </p:xfrm>
        <a:graphic>
          <a:graphicData uri="http://schemas.openxmlformats.org/presentationml/2006/ole">
            <p:oleObj spid="_x0000_s93186" name="CorelDRAW" r:id="rId4" imgW="453240" imgH="285480" progId="">
              <p:embed/>
            </p:oleObj>
          </a:graphicData>
        </a:graphic>
      </p:graphicFrame>
      <p:sp>
        <p:nvSpPr>
          <p:cNvPr id="93190" name="矩形 7"/>
          <p:cNvSpPr>
            <a:spLocks noChangeArrowheads="1"/>
          </p:cNvSpPr>
          <p:nvPr/>
        </p:nvSpPr>
        <p:spPr bwMode="auto">
          <a:xfrm>
            <a:off x="7848600" y="328613"/>
            <a:ext cx="873125" cy="369887"/>
          </a:xfrm>
          <a:prstGeom prst="rect">
            <a:avLst/>
          </a:prstGeom>
          <a:noFill/>
          <a:ln w="9525">
            <a:noFill/>
            <a:miter lim="800000"/>
            <a:headEnd/>
            <a:tailEnd/>
          </a:ln>
        </p:spPr>
        <p:txBody>
          <a:bodyPr>
            <a:spAutoFit/>
          </a:bodyPr>
          <a:lstStyle/>
          <a:p>
            <a:r>
              <a:rPr lang="zh-TW" altLang="en-US">
                <a:solidFill>
                  <a:srgbClr val="7030A0"/>
                </a:solidFill>
                <a:latin typeface="DFKai-SB" pitchFamily="65" charset="-120"/>
                <a:ea typeface="DFKai-SB" pitchFamily="65" charset="-120"/>
              </a:rPr>
              <a:t>盈康社</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4288</TotalTime>
  <Words>10968</Words>
  <Application>Microsoft Office PowerPoint</Application>
  <PresentationFormat>全屏显示(4:3)</PresentationFormat>
  <Paragraphs>673</Paragraphs>
  <Slides>96</Slides>
  <Notes>0</Notes>
  <HiddenSlides>0</HiddenSlides>
  <MMClips>1</MMClips>
  <ScaleCrop>false</ScaleCrop>
  <HeadingPairs>
    <vt:vector size="8" baseType="variant">
      <vt:variant>
        <vt:lpstr>已用的字体</vt:lpstr>
      </vt:variant>
      <vt:variant>
        <vt:i4>11</vt:i4>
      </vt:variant>
      <vt:variant>
        <vt:lpstr>演示文稿设计模板</vt:lpstr>
      </vt:variant>
      <vt:variant>
        <vt:i4>2</vt:i4>
      </vt:variant>
      <vt:variant>
        <vt:lpstr>嵌入 OLE 服务器</vt:lpstr>
      </vt:variant>
      <vt:variant>
        <vt:i4>1</vt:i4>
      </vt:variant>
      <vt:variant>
        <vt:lpstr>幻灯片标题</vt:lpstr>
      </vt:variant>
      <vt:variant>
        <vt:i4>96</vt:i4>
      </vt:variant>
    </vt:vector>
  </HeadingPairs>
  <TitlesOfParts>
    <vt:vector size="110" baseType="lpstr">
      <vt:lpstr>Calibri</vt:lpstr>
      <vt:lpstr>新細明體</vt:lpstr>
      <vt:lpstr>Arial</vt:lpstr>
      <vt:lpstr>萬用粗標準宋體</vt:lpstr>
      <vt:lpstr>DFKai-SB</vt:lpstr>
      <vt:lpstr>Times New Roman</vt:lpstr>
      <vt:lpstr>超世紀粗行書</vt:lpstr>
      <vt:lpstr>Verdana</vt:lpstr>
      <vt:lpstr>華康POP1體W7(P)</vt:lpstr>
      <vt:lpstr>超世紀中隸書</vt:lpstr>
      <vt:lpstr>宋体</vt:lpstr>
      <vt:lpstr>Office 佈景主題</vt:lpstr>
      <vt:lpstr>Office 佈景主題</vt:lpstr>
      <vt:lpstr>CorelDRAW</vt:lpstr>
      <vt:lpstr>痛症自救工作坊</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自體免疫細胞反噬關節痛症</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 反式脂肪 / 氫化植物油是健康殺手＊ </vt:lpstr>
      <vt:lpstr>反式脂肪酸和過氧化脂質對人體的傷害</vt:lpstr>
      <vt:lpstr>幻灯片 57</vt:lpstr>
      <vt:lpstr>幻灯片 58</vt:lpstr>
      <vt:lpstr>神 經 系 統 自律神經系統</vt:lpstr>
      <vt:lpstr>自律神經作用</vt:lpstr>
      <vt:lpstr>幻灯片 61</vt:lpstr>
      <vt:lpstr>幻灯片 62</vt:lpstr>
      <vt:lpstr>幻灯片 63</vt:lpstr>
      <vt:lpstr>幻灯片 64</vt:lpstr>
      <vt:lpstr>幻灯片 65</vt:lpstr>
      <vt:lpstr>幻灯片 66</vt:lpstr>
      <vt:lpstr>幻灯片 67</vt:lpstr>
      <vt:lpstr>幻灯片 68</vt:lpstr>
      <vt:lpstr>幻灯片 69</vt:lpstr>
      <vt:lpstr>刮痧療效</vt:lpstr>
      <vt:lpstr>纖維蛋白原(Fibrinogen,簡稱Fg，凝血因子)</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刮痧後的痧像可知健康狀況</vt:lpstr>
      <vt:lpstr>幻灯片 85</vt:lpstr>
      <vt:lpstr>幻灯片 86</vt:lpstr>
      <vt:lpstr>幻灯片 87</vt:lpstr>
      <vt:lpstr>幻灯片 88</vt:lpstr>
      <vt:lpstr>肩井</vt:lpstr>
      <vt:lpstr>幻灯片 90</vt:lpstr>
      <vt:lpstr>幻灯片 91</vt:lpstr>
      <vt:lpstr>幻灯片 92</vt:lpstr>
      <vt:lpstr>幻灯片 93</vt:lpstr>
      <vt:lpstr>幻灯片 94</vt:lpstr>
      <vt:lpstr>幻灯片 95</vt:lpstr>
      <vt:lpstr>幻灯片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健康專題講座：痛症怎麼辦</dc:title>
  <dc:creator>Fai</dc:creator>
  <cp:lastModifiedBy>微软用户</cp:lastModifiedBy>
  <cp:revision>274</cp:revision>
  <dcterms:created xsi:type="dcterms:W3CDTF">2013-11-10T06:55:36Z</dcterms:created>
  <dcterms:modified xsi:type="dcterms:W3CDTF">2017-04-24T20:39:47Z</dcterms:modified>
</cp:coreProperties>
</file>